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60" r:id="rId3"/>
    <p:sldId id="259" r:id="rId4"/>
    <p:sldId id="261" r:id="rId5"/>
    <p:sldId id="262" r:id="rId6"/>
    <p:sldId id="263" r:id="rId7"/>
    <p:sldId id="279" r:id="rId8"/>
    <p:sldId id="270" r:id="rId9"/>
    <p:sldId id="266" r:id="rId10"/>
    <p:sldId id="269" r:id="rId11"/>
    <p:sldId id="267" r:id="rId12"/>
    <p:sldId id="276" r:id="rId13"/>
    <p:sldId id="280" r:id="rId14"/>
    <p:sldId id="27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rby, Dominique A.   (CFINDAD)" initials="DDA(" lastIdx="3" clrIdx="0">
    <p:extLst/>
  </p:cmAuthor>
  <p:cmAuthor id="2" name="Pimentel, Milly J.   (CFINMJP)" initials="PMJ(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34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commentAuthors" Target="commentAuthors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5-18T12:55:45.10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7F8F11-7BC6-4270-A1BD-15B59F845173}" type="doc">
      <dgm:prSet loTypeId="urn:microsoft.com/office/officeart/2005/8/layout/vList2" loCatId="list" qsTypeId="urn:microsoft.com/office/officeart/2005/8/quickstyle/3d2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1518D9D0-C302-4D2F-AF25-224A910F07FA}">
      <dgm:prSet/>
      <dgm:spPr>
        <a:solidFill>
          <a:schemeClr val="accent2"/>
        </a:solidFill>
      </dgm:spPr>
      <dgm:t>
        <a:bodyPr/>
        <a:lstStyle/>
        <a:p>
          <a:pPr algn="ctr" rtl="0"/>
          <a:r>
            <a:rPr lang="en-US"/>
            <a:t>Horizon Dental – Triple Option</a:t>
          </a:r>
        </a:p>
      </dgm:t>
    </dgm:pt>
    <dgm:pt modelId="{9F80FAEB-E138-4A3A-A43C-CE13C6379FF1}" type="parTrans" cxnId="{92C8A164-1A43-4EC1-8913-EE856151A962}">
      <dgm:prSet/>
      <dgm:spPr/>
      <dgm:t>
        <a:bodyPr/>
        <a:lstStyle/>
        <a:p>
          <a:endParaRPr lang="en-US"/>
        </a:p>
      </dgm:t>
    </dgm:pt>
    <dgm:pt modelId="{05817195-7645-4758-B68A-60E74DC75C85}" type="sibTrans" cxnId="{92C8A164-1A43-4EC1-8913-EE856151A962}">
      <dgm:prSet/>
      <dgm:spPr/>
      <dgm:t>
        <a:bodyPr/>
        <a:lstStyle/>
        <a:p>
          <a:endParaRPr lang="en-US"/>
        </a:p>
      </dgm:t>
    </dgm:pt>
    <dgm:pt modelId="{54829F38-8543-4007-8054-50CC6654338D}" type="pres">
      <dgm:prSet presAssocID="{9E7F8F11-7BC6-4270-A1BD-15B59F8451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C35180-7CEF-44E4-A6C0-0A4EBCED4217}" type="pres">
      <dgm:prSet presAssocID="{1518D9D0-C302-4D2F-AF25-224A910F07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C8A164-1A43-4EC1-8913-EE856151A962}" srcId="{9E7F8F11-7BC6-4270-A1BD-15B59F845173}" destId="{1518D9D0-C302-4D2F-AF25-224A910F07FA}" srcOrd="0" destOrd="0" parTransId="{9F80FAEB-E138-4A3A-A43C-CE13C6379FF1}" sibTransId="{05817195-7645-4758-B68A-60E74DC75C85}"/>
    <dgm:cxn modelId="{5EC1BA21-D019-4E73-9C14-DA95401BD682}" type="presOf" srcId="{1518D9D0-C302-4D2F-AF25-224A910F07FA}" destId="{53C35180-7CEF-44E4-A6C0-0A4EBCED4217}" srcOrd="0" destOrd="0" presId="urn:microsoft.com/office/officeart/2005/8/layout/vList2"/>
    <dgm:cxn modelId="{1F0AA1E2-C96D-4CA7-B2E1-80EDF4E4BF68}" type="presOf" srcId="{9E7F8F11-7BC6-4270-A1BD-15B59F845173}" destId="{54829F38-8543-4007-8054-50CC6654338D}" srcOrd="0" destOrd="0" presId="urn:microsoft.com/office/officeart/2005/8/layout/vList2"/>
    <dgm:cxn modelId="{CB6ECD6B-3453-4C21-B0F1-98572B126554}" type="presParOf" srcId="{54829F38-8543-4007-8054-50CC6654338D}" destId="{53C35180-7CEF-44E4-A6C0-0A4EBCED421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423A28-A92F-4CF5-B295-6A67FD41703E}" type="doc">
      <dgm:prSet loTypeId="urn:microsoft.com/office/officeart/2005/8/layout/lProcess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30AB8E1-44CD-4218-8C4F-1680808D3F5E}">
      <dgm:prSet custT="1"/>
      <dgm:spPr/>
      <dgm:t>
        <a:bodyPr/>
        <a:lstStyle/>
        <a:p>
          <a:pPr rtl="0"/>
          <a:r>
            <a:rPr lang="en-US" sz="1600" dirty="0"/>
            <a:t>Preventative  Services (Class I)</a:t>
          </a:r>
        </a:p>
      </dgm:t>
    </dgm:pt>
    <dgm:pt modelId="{1F745C09-5C28-45B2-B2EB-AFB316CE0466}" type="parTrans" cxnId="{0C20632F-863A-4988-B95E-4D1AD69B0AAC}">
      <dgm:prSet/>
      <dgm:spPr/>
      <dgm:t>
        <a:bodyPr/>
        <a:lstStyle/>
        <a:p>
          <a:endParaRPr lang="en-US"/>
        </a:p>
      </dgm:t>
    </dgm:pt>
    <dgm:pt modelId="{6398C2C7-CE8D-4742-8502-7F2F902A4B68}" type="sibTrans" cxnId="{0C20632F-863A-4988-B95E-4D1AD69B0AAC}">
      <dgm:prSet/>
      <dgm:spPr/>
      <dgm:t>
        <a:bodyPr/>
        <a:lstStyle/>
        <a:p>
          <a:endParaRPr lang="en-US"/>
        </a:p>
      </dgm:t>
    </dgm:pt>
    <dgm:pt modelId="{56C36BB0-77B0-4C80-BDDD-5A2365D81392}">
      <dgm:prSet custT="1"/>
      <dgm:spPr/>
      <dgm:t>
        <a:bodyPr/>
        <a:lstStyle/>
        <a:p>
          <a:pPr rtl="0"/>
          <a:r>
            <a:rPr lang="en-US" sz="1600" dirty="0"/>
            <a:t>Basic Services        (Class II)</a:t>
          </a:r>
        </a:p>
      </dgm:t>
    </dgm:pt>
    <dgm:pt modelId="{44BC440A-807C-47F3-90AC-A82CF40AFB94}" type="parTrans" cxnId="{EC0933BF-7EF1-454B-AD94-A4238775978D}">
      <dgm:prSet/>
      <dgm:spPr/>
      <dgm:t>
        <a:bodyPr/>
        <a:lstStyle/>
        <a:p>
          <a:endParaRPr lang="en-US"/>
        </a:p>
      </dgm:t>
    </dgm:pt>
    <dgm:pt modelId="{E509CBC8-B8B2-4D9A-895B-0EF427513C6B}" type="sibTrans" cxnId="{EC0933BF-7EF1-454B-AD94-A4238775978D}">
      <dgm:prSet/>
      <dgm:spPr/>
      <dgm:t>
        <a:bodyPr/>
        <a:lstStyle/>
        <a:p>
          <a:endParaRPr lang="en-US"/>
        </a:p>
      </dgm:t>
    </dgm:pt>
    <dgm:pt modelId="{D65B336E-7DFA-4134-AC71-52B5AF742ACD}">
      <dgm:prSet custT="1"/>
      <dgm:spPr/>
      <dgm:t>
        <a:bodyPr/>
        <a:lstStyle/>
        <a:p>
          <a:pPr rtl="0"/>
          <a:r>
            <a:rPr lang="en-US" sz="1600" dirty="0"/>
            <a:t>Major Services </a:t>
          </a:r>
        </a:p>
        <a:p>
          <a:pPr rtl="0"/>
          <a:r>
            <a:rPr lang="en-US" sz="1600" dirty="0"/>
            <a:t>(Class III)</a:t>
          </a:r>
        </a:p>
      </dgm:t>
    </dgm:pt>
    <dgm:pt modelId="{B28E894B-6CE4-47EB-991C-FC3D33A606AE}" type="parTrans" cxnId="{BA7BC570-7484-43DE-959F-156E9CB5528B}">
      <dgm:prSet/>
      <dgm:spPr/>
      <dgm:t>
        <a:bodyPr/>
        <a:lstStyle/>
        <a:p>
          <a:endParaRPr lang="en-US"/>
        </a:p>
      </dgm:t>
    </dgm:pt>
    <dgm:pt modelId="{B8059289-7E18-49FB-B716-60B7BF0635B6}" type="sibTrans" cxnId="{BA7BC570-7484-43DE-959F-156E9CB5528B}">
      <dgm:prSet/>
      <dgm:spPr/>
      <dgm:t>
        <a:bodyPr/>
        <a:lstStyle/>
        <a:p>
          <a:endParaRPr lang="en-US"/>
        </a:p>
      </dgm:t>
    </dgm:pt>
    <dgm:pt modelId="{C489F758-2F5E-44B3-AFD9-FFFF77E82533}">
      <dgm:prSet custT="1"/>
      <dgm:spPr/>
      <dgm:t>
        <a:bodyPr/>
        <a:lstStyle/>
        <a:p>
          <a:pPr rtl="0"/>
          <a:r>
            <a:rPr lang="en-US" sz="1600" dirty="0"/>
            <a:t>100% In-network PPO; 90% DDN; 80% Out-of-Network of R&amp;C (reasonable and customary)</a:t>
          </a:r>
        </a:p>
      </dgm:t>
    </dgm:pt>
    <dgm:pt modelId="{96BE6AFD-E246-4198-8B5E-1D87CA6A2C90}" type="parTrans" cxnId="{894D707F-DB6A-45EA-A700-EE38156B6E11}">
      <dgm:prSet/>
      <dgm:spPr/>
      <dgm:t>
        <a:bodyPr/>
        <a:lstStyle/>
        <a:p>
          <a:endParaRPr lang="en-US"/>
        </a:p>
      </dgm:t>
    </dgm:pt>
    <dgm:pt modelId="{30EF3BA1-106E-4A29-86BA-A91C9BCAEBC8}" type="sibTrans" cxnId="{894D707F-DB6A-45EA-A700-EE38156B6E11}">
      <dgm:prSet/>
      <dgm:spPr/>
      <dgm:t>
        <a:bodyPr/>
        <a:lstStyle/>
        <a:p>
          <a:endParaRPr lang="en-US"/>
        </a:p>
      </dgm:t>
    </dgm:pt>
    <dgm:pt modelId="{3A0D56FA-3E77-488C-BB81-C3FD38ADC515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/>
            <a:t> </a:t>
          </a:r>
          <a:r>
            <a:rPr lang="en-US" sz="1300" dirty="0"/>
            <a:t>Covers routine exams, cleanings, x-rays</a:t>
          </a:r>
        </a:p>
      </dgm:t>
    </dgm:pt>
    <dgm:pt modelId="{75A6E60C-197C-4B66-A388-7217FAF93A6A}" type="parTrans" cxnId="{61148D70-46C7-48FD-8478-CCBB458212E7}">
      <dgm:prSet/>
      <dgm:spPr/>
      <dgm:t>
        <a:bodyPr/>
        <a:lstStyle/>
        <a:p>
          <a:endParaRPr lang="en-US"/>
        </a:p>
      </dgm:t>
    </dgm:pt>
    <dgm:pt modelId="{B905A998-5817-43A0-BA3F-5E0525744C15}" type="sibTrans" cxnId="{61148D70-46C7-48FD-8478-CCBB458212E7}">
      <dgm:prSet/>
      <dgm:spPr/>
      <dgm:t>
        <a:bodyPr/>
        <a:lstStyle/>
        <a:p>
          <a:endParaRPr lang="en-US"/>
        </a:p>
      </dgm:t>
    </dgm:pt>
    <dgm:pt modelId="{66D1C13F-EA2A-4A53-90D3-974CD31C7C34}">
      <dgm:prSet custT="1"/>
      <dgm:spPr/>
      <dgm:t>
        <a:bodyPr/>
        <a:lstStyle/>
        <a:p>
          <a:pPr rtl="0"/>
          <a:r>
            <a:rPr lang="en-US" sz="1600" dirty="0"/>
            <a:t>Orthodontia (Class IV)</a:t>
          </a:r>
        </a:p>
      </dgm:t>
    </dgm:pt>
    <dgm:pt modelId="{B355B783-FEF3-490B-975A-20FA1BE4CB79}" type="parTrans" cxnId="{C6FA44DA-81E1-44EE-9233-2F99C2A95D95}">
      <dgm:prSet/>
      <dgm:spPr/>
      <dgm:t>
        <a:bodyPr/>
        <a:lstStyle/>
        <a:p>
          <a:endParaRPr lang="en-US"/>
        </a:p>
      </dgm:t>
    </dgm:pt>
    <dgm:pt modelId="{E255E63F-F198-46A1-8404-CBCCF947E9E8}" type="sibTrans" cxnId="{C6FA44DA-81E1-44EE-9233-2F99C2A95D95}">
      <dgm:prSet/>
      <dgm:spPr/>
      <dgm:t>
        <a:bodyPr/>
        <a:lstStyle/>
        <a:p>
          <a:endParaRPr lang="en-US"/>
        </a:p>
      </dgm:t>
    </dgm:pt>
    <dgm:pt modelId="{10023F4D-A5F3-4FA9-B244-FFD27B7E63DF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400" dirty="0"/>
            <a:t> </a:t>
          </a:r>
          <a:r>
            <a:rPr lang="en-US" sz="1600" dirty="0"/>
            <a:t>50% In-Network &amp; 50% Out-of-Network of R&amp;C</a:t>
          </a:r>
        </a:p>
      </dgm:t>
    </dgm:pt>
    <dgm:pt modelId="{AE77E616-BE24-4F9C-AA8F-489C5D76C169}" type="parTrans" cxnId="{2D04E498-342E-4438-9413-B4BF9DB53A9C}">
      <dgm:prSet/>
      <dgm:spPr/>
      <dgm:t>
        <a:bodyPr/>
        <a:lstStyle/>
        <a:p>
          <a:endParaRPr lang="en-US"/>
        </a:p>
      </dgm:t>
    </dgm:pt>
    <dgm:pt modelId="{9EA5F2F4-72AC-427C-B52E-9963FE86E8B9}" type="sibTrans" cxnId="{2D04E498-342E-4438-9413-B4BF9DB53A9C}">
      <dgm:prSet/>
      <dgm:spPr/>
      <dgm:t>
        <a:bodyPr/>
        <a:lstStyle/>
        <a:p>
          <a:endParaRPr lang="en-US"/>
        </a:p>
      </dgm:t>
    </dgm:pt>
    <dgm:pt modelId="{8D6FB00A-9C65-4AC9-BB8A-340B4B63B9BA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200" dirty="0"/>
            <a:t>Tooth removal, fillings, repairs, root canals, endodontic and periodontal treatments</a:t>
          </a:r>
        </a:p>
      </dgm:t>
    </dgm:pt>
    <dgm:pt modelId="{DF21620F-F62F-4A62-B845-46331D94E9A2}" type="parTrans" cxnId="{80AAE91C-3F82-4A12-8ED1-C3026FD978F9}">
      <dgm:prSet/>
      <dgm:spPr/>
      <dgm:t>
        <a:bodyPr/>
        <a:lstStyle/>
        <a:p>
          <a:endParaRPr lang="en-US"/>
        </a:p>
      </dgm:t>
    </dgm:pt>
    <dgm:pt modelId="{96136786-5DFB-4D75-965C-98717325E620}" type="sibTrans" cxnId="{80AAE91C-3F82-4A12-8ED1-C3026FD978F9}">
      <dgm:prSet/>
      <dgm:spPr/>
      <dgm:t>
        <a:bodyPr/>
        <a:lstStyle/>
        <a:p>
          <a:endParaRPr lang="en-US"/>
        </a:p>
      </dgm:t>
    </dgm:pt>
    <dgm:pt modelId="{A5D62793-5396-41C3-878E-269578AA2B6C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200" dirty="0"/>
            <a:t>Crowns, dentures, bridgework (first/ replacement)</a:t>
          </a:r>
        </a:p>
      </dgm:t>
    </dgm:pt>
    <dgm:pt modelId="{65F476A9-AE89-4CA9-A28C-BB6E7394F865}" type="parTrans" cxnId="{2B8819C1-AC0D-4F1E-9B13-8195FA3A7F74}">
      <dgm:prSet/>
      <dgm:spPr/>
      <dgm:t>
        <a:bodyPr/>
        <a:lstStyle/>
        <a:p>
          <a:endParaRPr lang="en-US"/>
        </a:p>
      </dgm:t>
    </dgm:pt>
    <dgm:pt modelId="{853565C9-67D0-458D-892B-D229A0B99490}" type="sibTrans" cxnId="{2B8819C1-AC0D-4F1E-9B13-8195FA3A7F74}">
      <dgm:prSet/>
      <dgm:spPr/>
      <dgm:t>
        <a:bodyPr/>
        <a:lstStyle/>
        <a:p>
          <a:endParaRPr lang="en-US"/>
        </a:p>
      </dgm:t>
    </dgm:pt>
    <dgm:pt modelId="{F96D310C-3496-4188-A494-EB7B232338C4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/>
            <a:t>80% In-Network PPO; 75% DDN; 70% Out-of-Network of R&amp;C</a:t>
          </a:r>
        </a:p>
      </dgm:t>
    </dgm:pt>
    <dgm:pt modelId="{10D345A9-9DEC-4672-A37C-2DCFA00C4533}" type="parTrans" cxnId="{1A257163-4315-4789-9ADE-0746C643A072}">
      <dgm:prSet/>
      <dgm:spPr/>
      <dgm:t>
        <a:bodyPr/>
        <a:lstStyle/>
        <a:p>
          <a:endParaRPr lang="en-US"/>
        </a:p>
      </dgm:t>
    </dgm:pt>
    <dgm:pt modelId="{AD55F9D3-0430-4034-A4CE-5918CE27B662}" type="sibTrans" cxnId="{1A257163-4315-4789-9ADE-0746C643A072}">
      <dgm:prSet/>
      <dgm:spPr/>
      <dgm:t>
        <a:bodyPr/>
        <a:lstStyle/>
        <a:p>
          <a:endParaRPr lang="en-US"/>
        </a:p>
      </dgm:t>
    </dgm:pt>
    <dgm:pt modelId="{74D428F1-7842-40F3-94BF-A1C9F956C991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600" dirty="0"/>
            <a:t>50% In-Network &amp; 50% Out-of-Network of R&amp;C (after deductible of $35 individual /$105 family)</a:t>
          </a:r>
        </a:p>
      </dgm:t>
    </dgm:pt>
    <dgm:pt modelId="{C5688E80-284C-4FA8-A6A5-BAEA2E02158D}" type="parTrans" cxnId="{7C5935E4-8721-44F1-ABFC-B4E1661023DF}">
      <dgm:prSet/>
      <dgm:spPr/>
      <dgm:t>
        <a:bodyPr/>
        <a:lstStyle/>
        <a:p>
          <a:endParaRPr lang="en-US"/>
        </a:p>
      </dgm:t>
    </dgm:pt>
    <dgm:pt modelId="{27672F17-998F-464F-AAB3-AFC3F884B7B3}" type="sibTrans" cxnId="{7C5935E4-8721-44F1-ABFC-B4E1661023DF}">
      <dgm:prSet/>
      <dgm:spPr/>
      <dgm:t>
        <a:bodyPr/>
        <a:lstStyle/>
        <a:p>
          <a:endParaRPr lang="en-US"/>
        </a:p>
      </dgm:t>
    </dgm:pt>
    <dgm:pt modelId="{98AF198A-43BF-4E0F-9AFC-A6DAD673FAA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US" dirty="0"/>
            <a:t>$1000 lifetime maximum per plan participant</a:t>
          </a:r>
        </a:p>
      </dgm:t>
    </dgm:pt>
    <dgm:pt modelId="{DBF09A0B-2F6C-4189-BA2D-9FC4981192D7}" type="parTrans" cxnId="{563A8FF4-D84F-4FF3-A83A-2D3FA5BA21EE}">
      <dgm:prSet/>
      <dgm:spPr/>
      <dgm:t>
        <a:bodyPr/>
        <a:lstStyle/>
        <a:p>
          <a:endParaRPr lang="en-US"/>
        </a:p>
      </dgm:t>
    </dgm:pt>
    <dgm:pt modelId="{A4E10DC0-6781-4754-96F0-9D18A2D80ACE}" type="sibTrans" cxnId="{563A8FF4-D84F-4FF3-A83A-2D3FA5BA21EE}">
      <dgm:prSet/>
      <dgm:spPr/>
      <dgm:t>
        <a:bodyPr/>
        <a:lstStyle/>
        <a:p>
          <a:endParaRPr lang="en-US"/>
        </a:p>
      </dgm:t>
    </dgm:pt>
    <dgm:pt modelId="{3455E1CD-5323-41C0-8557-A032F852A7D6}">
      <dgm:prSet custT="1"/>
      <dgm:spPr/>
      <dgm:t>
        <a:bodyPr/>
        <a:lstStyle/>
        <a:p>
          <a:pPr rtl="0"/>
          <a:r>
            <a:rPr lang="en-US" sz="1600" dirty="0"/>
            <a:t>Maximum Benefit</a:t>
          </a:r>
        </a:p>
      </dgm:t>
    </dgm:pt>
    <dgm:pt modelId="{2A4821BF-4E9D-427F-8462-30852F0B1762}" type="parTrans" cxnId="{2A3DE299-E92A-4DB8-B57E-32A042936561}">
      <dgm:prSet/>
      <dgm:spPr/>
      <dgm:t>
        <a:bodyPr/>
        <a:lstStyle/>
        <a:p>
          <a:endParaRPr lang="en-US"/>
        </a:p>
      </dgm:t>
    </dgm:pt>
    <dgm:pt modelId="{5AD40B1E-5F6F-4C33-93EF-253D53363014}" type="sibTrans" cxnId="{2A3DE299-E92A-4DB8-B57E-32A042936561}">
      <dgm:prSet/>
      <dgm:spPr/>
      <dgm:t>
        <a:bodyPr/>
        <a:lstStyle/>
        <a:p>
          <a:endParaRPr lang="en-US"/>
        </a:p>
      </dgm:t>
    </dgm:pt>
    <dgm:pt modelId="{1870C570-CA0A-4D8D-B703-E4B0CCF277A2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US" sz="1800" dirty="0"/>
            <a:t>$2000 per plan year  for all services</a:t>
          </a:r>
        </a:p>
      </dgm:t>
    </dgm:pt>
    <dgm:pt modelId="{FF8008AE-0C87-4690-96CD-321A3D49545F}" type="parTrans" cxnId="{A058F97E-CFDE-4AE2-875A-4B52E275344D}">
      <dgm:prSet/>
      <dgm:spPr/>
      <dgm:t>
        <a:bodyPr/>
        <a:lstStyle/>
        <a:p>
          <a:endParaRPr lang="en-US"/>
        </a:p>
      </dgm:t>
    </dgm:pt>
    <dgm:pt modelId="{2B162FE6-A193-4A6F-819D-48BCCA274C66}" type="sibTrans" cxnId="{A058F97E-CFDE-4AE2-875A-4B52E275344D}">
      <dgm:prSet/>
      <dgm:spPr/>
      <dgm:t>
        <a:bodyPr/>
        <a:lstStyle/>
        <a:p>
          <a:endParaRPr lang="en-US"/>
        </a:p>
      </dgm:t>
    </dgm:pt>
    <dgm:pt modelId="{219039AC-6453-4CB8-BE5F-DBE7A87DA60B}" type="pres">
      <dgm:prSet presAssocID="{7F423A28-A92F-4CF5-B295-6A67FD41703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497E6CF-662D-45E5-AC6F-A0D20F1D9F3F}" type="pres">
      <dgm:prSet presAssocID="{630AB8E1-44CD-4218-8C4F-1680808D3F5E}" presName="compNode" presStyleCnt="0"/>
      <dgm:spPr/>
    </dgm:pt>
    <dgm:pt modelId="{5EBB2BE0-C60C-4672-8D18-41B6225EBD98}" type="pres">
      <dgm:prSet presAssocID="{630AB8E1-44CD-4218-8C4F-1680808D3F5E}" presName="aNode" presStyleLbl="bgShp" presStyleIdx="0" presStyleCnt="5" custLinFactNeighborX="-285" custLinFactNeighborY="-410"/>
      <dgm:spPr/>
      <dgm:t>
        <a:bodyPr/>
        <a:lstStyle/>
        <a:p>
          <a:endParaRPr lang="en-US"/>
        </a:p>
      </dgm:t>
    </dgm:pt>
    <dgm:pt modelId="{AAD7C06D-2885-400F-AB98-63CED84BC162}" type="pres">
      <dgm:prSet presAssocID="{630AB8E1-44CD-4218-8C4F-1680808D3F5E}" presName="textNode" presStyleLbl="bgShp" presStyleIdx="0" presStyleCnt="5"/>
      <dgm:spPr/>
      <dgm:t>
        <a:bodyPr/>
        <a:lstStyle/>
        <a:p>
          <a:endParaRPr lang="en-US"/>
        </a:p>
      </dgm:t>
    </dgm:pt>
    <dgm:pt modelId="{3AD0641A-CF78-498C-9B1E-ACCB254B1753}" type="pres">
      <dgm:prSet presAssocID="{630AB8E1-44CD-4218-8C4F-1680808D3F5E}" presName="compChildNode" presStyleCnt="0"/>
      <dgm:spPr/>
    </dgm:pt>
    <dgm:pt modelId="{91496E2E-F58F-4489-912E-10B5DDB8CBF4}" type="pres">
      <dgm:prSet presAssocID="{630AB8E1-44CD-4218-8C4F-1680808D3F5E}" presName="theInnerList" presStyleCnt="0"/>
      <dgm:spPr/>
    </dgm:pt>
    <dgm:pt modelId="{C2897A89-9F96-48B1-A3BC-D0412BCCA1C0}" type="pres">
      <dgm:prSet presAssocID="{C489F758-2F5E-44B3-AFD9-FFFF77E82533}" presName="childNode" presStyleLbl="node1" presStyleIdx="0" presStyleCnt="9" custScaleX="117014" custScaleY="1251516" custLinFactY="-61570" custLinFactNeighborX="1454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DA6395-CE44-477C-8514-445CAEBC6139}" type="pres">
      <dgm:prSet presAssocID="{C489F758-2F5E-44B3-AFD9-FFFF77E82533}" presName="aSpace2" presStyleCnt="0"/>
      <dgm:spPr/>
    </dgm:pt>
    <dgm:pt modelId="{BF0A2954-4C67-4E57-8A9E-4E42FD34247A}" type="pres">
      <dgm:prSet presAssocID="{3A0D56FA-3E77-488C-BB81-C3FD38ADC515}" presName="childNode" presStyleLbl="node1" presStyleIdx="1" presStyleCnt="9" custScaleY="565642" custLinFactY="7781" custLinFactNeighborX="-574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7A80A-13CA-49E1-982B-8FF58C3F2BCB}" type="pres">
      <dgm:prSet presAssocID="{630AB8E1-44CD-4218-8C4F-1680808D3F5E}" presName="aSpace" presStyleCnt="0"/>
      <dgm:spPr/>
    </dgm:pt>
    <dgm:pt modelId="{3623549A-5EF0-45B4-A989-9C11F120169B}" type="pres">
      <dgm:prSet presAssocID="{56C36BB0-77B0-4C80-BDDD-5A2365D81392}" presName="compNode" presStyleCnt="0"/>
      <dgm:spPr/>
    </dgm:pt>
    <dgm:pt modelId="{2D313E02-565A-4D0B-B28F-B21C95228F2A}" type="pres">
      <dgm:prSet presAssocID="{56C36BB0-77B0-4C80-BDDD-5A2365D81392}" presName="aNode" presStyleLbl="bgShp" presStyleIdx="1" presStyleCnt="5"/>
      <dgm:spPr/>
      <dgm:t>
        <a:bodyPr/>
        <a:lstStyle/>
        <a:p>
          <a:endParaRPr lang="en-US"/>
        </a:p>
      </dgm:t>
    </dgm:pt>
    <dgm:pt modelId="{A22DE6C5-C585-482C-9888-C67F422CBBE1}" type="pres">
      <dgm:prSet presAssocID="{56C36BB0-77B0-4C80-BDDD-5A2365D81392}" presName="textNode" presStyleLbl="bgShp" presStyleIdx="1" presStyleCnt="5"/>
      <dgm:spPr/>
      <dgm:t>
        <a:bodyPr/>
        <a:lstStyle/>
        <a:p>
          <a:endParaRPr lang="en-US"/>
        </a:p>
      </dgm:t>
    </dgm:pt>
    <dgm:pt modelId="{F7044211-1B8E-4D9A-A28A-D7ACF252B486}" type="pres">
      <dgm:prSet presAssocID="{56C36BB0-77B0-4C80-BDDD-5A2365D81392}" presName="compChildNode" presStyleCnt="0"/>
      <dgm:spPr/>
    </dgm:pt>
    <dgm:pt modelId="{3971FD97-5E39-4656-882C-8D48367B63B3}" type="pres">
      <dgm:prSet presAssocID="{56C36BB0-77B0-4C80-BDDD-5A2365D81392}" presName="theInnerList" presStyleCnt="0"/>
      <dgm:spPr/>
    </dgm:pt>
    <dgm:pt modelId="{7AAFFB71-D463-4850-AE1F-E89295891DA7}" type="pres">
      <dgm:prSet presAssocID="{F96D310C-3496-4188-A494-EB7B232338C4}" presName="childNode" presStyleLbl="node1" presStyleIdx="2" presStyleCnt="9" custScaleX="108790" custScaleY="656602" custLinFactY="-17564" custLinFactNeighborX="149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E0B955-7957-43A1-A929-1E32AF1CD8EA}" type="pres">
      <dgm:prSet presAssocID="{F96D310C-3496-4188-A494-EB7B232338C4}" presName="aSpace2" presStyleCnt="0"/>
      <dgm:spPr/>
    </dgm:pt>
    <dgm:pt modelId="{E0483104-E652-4B4D-8B74-B33437D85D16}" type="pres">
      <dgm:prSet presAssocID="{8D6FB00A-9C65-4AC9-BB8A-340B4B63B9BA}" presName="childNode" presStyleLbl="node1" presStyleIdx="3" presStyleCnt="9" custScaleY="341802" custLinFactNeighborX="149" custLinFactNeighborY="894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B789AF-F6F2-4178-87E8-1EC5E6EAD7E9}" type="pres">
      <dgm:prSet presAssocID="{56C36BB0-77B0-4C80-BDDD-5A2365D81392}" presName="aSpace" presStyleCnt="0"/>
      <dgm:spPr/>
    </dgm:pt>
    <dgm:pt modelId="{976C65DF-E95F-4024-8D31-955D2452977F}" type="pres">
      <dgm:prSet presAssocID="{D65B336E-7DFA-4134-AC71-52B5AF742ACD}" presName="compNode" presStyleCnt="0"/>
      <dgm:spPr/>
    </dgm:pt>
    <dgm:pt modelId="{2E91368D-E848-47FA-8ABC-5B478D639B61}" type="pres">
      <dgm:prSet presAssocID="{D65B336E-7DFA-4134-AC71-52B5AF742ACD}" presName="aNode" presStyleLbl="bgShp" presStyleIdx="2" presStyleCnt="5"/>
      <dgm:spPr/>
      <dgm:t>
        <a:bodyPr/>
        <a:lstStyle/>
        <a:p>
          <a:endParaRPr lang="en-US"/>
        </a:p>
      </dgm:t>
    </dgm:pt>
    <dgm:pt modelId="{8E7E994B-B4DB-4BE4-BE40-0CC982689FB0}" type="pres">
      <dgm:prSet presAssocID="{D65B336E-7DFA-4134-AC71-52B5AF742ACD}" presName="textNode" presStyleLbl="bgShp" presStyleIdx="2" presStyleCnt="5"/>
      <dgm:spPr/>
      <dgm:t>
        <a:bodyPr/>
        <a:lstStyle/>
        <a:p>
          <a:endParaRPr lang="en-US"/>
        </a:p>
      </dgm:t>
    </dgm:pt>
    <dgm:pt modelId="{76B6046C-D06C-40F8-8A8F-51A9BB299CF9}" type="pres">
      <dgm:prSet presAssocID="{D65B336E-7DFA-4134-AC71-52B5AF742ACD}" presName="compChildNode" presStyleCnt="0"/>
      <dgm:spPr/>
    </dgm:pt>
    <dgm:pt modelId="{CCA3DB73-4C00-4182-9A1A-853AE4BDD67D}" type="pres">
      <dgm:prSet presAssocID="{D65B336E-7DFA-4134-AC71-52B5AF742ACD}" presName="theInnerList" presStyleCnt="0"/>
      <dgm:spPr/>
    </dgm:pt>
    <dgm:pt modelId="{47965905-E5D6-49A2-A43A-60B077B288A8}" type="pres">
      <dgm:prSet presAssocID="{74D428F1-7842-40F3-94BF-A1C9F956C991}" presName="childNode" presStyleLbl="node1" presStyleIdx="4" presStyleCnt="9" custScaleX="110536" custScaleY="561621" custLinFactY="-631" custLinFactNeighborX="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6AAFB-1F79-4E82-ABE4-2683F83B50C1}" type="pres">
      <dgm:prSet presAssocID="{74D428F1-7842-40F3-94BF-A1C9F956C991}" presName="aSpace2" presStyleCnt="0"/>
      <dgm:spPr/>
    </dgm:pt>
    <dgm:pt modelId="{BFA5EE7E-EE72-429F-AEB9-B2225BE2C9DD}" type="pres">
      <dgm:prSet presAssocID="{A5D62793-5396-41C3-878E-269578AA2B6C}" presName="childNode" presStyleLbl="node1" presStyleIdx="5" presStyleCnt="9" custScaleX="110536" custScaleY="195760" custLinFactNeighborX="0" custLinFactNeighborY="489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CA476C-4406-435C-9FBD-0B492827C751}" type="pres">
      <dgm:prSet presAssocID="{D65B336E-7DFA-4134-AC71-52B5AF742ACD}" presName="aSpace" presStyleCnt="0"/>
      <dgm:spPr/>
    </dgm:pt>
    <dgm:pt modelId="{0DFB5087-5602-48D6-8E88-F028D3433128}" type="pres">
      <dgm:prSet presAssocID="{66D1C13F-EA2A-4A53-90D3-974CD31C7C34}" presName="compNode" presStyleCnt="0"/>
      <dgm:spPr/>
    </dgm:pt>
    <dgm:pt modelId="{2E6A1528-79F0-42D9-B9CE-3EE639576E32}" type="pres">
      <dgm:prSet presAssocID="{66D1C13F-EA2A-4A53-90D3-974CD31C7C34}" presName="aNode" presStyleLbl="bgShp" presStyleIdx="3" presStyleCnt="5"/>
      <dgm:spPr/>
      <dgm:t>
        <a:bodyPr/>
        <a:lstStyle/>
        <a:p>
          <a:endParaRPr lang="en-US"/>
        </a:p>
      </dgm:t>
    </dgm:pt>
    <dgm:pt modelId="{10E27F09-1BBB-4691-9167-018A4B660030}" type="pres">
      <dgm:prSet presAssocID="{66D1C13F-EA2A-4A53-90D3-974CD31C7C34}" presName="textNode" presStyleLbl="bgShp" presStyleIdx="3" presStyleCnt="5"/>
      <dgm:spPr/>
      <dgm:t>
        <a:bodyPr/>
        <a:lstStyle/>
        <a:p>
          <a:endParaRPr lang="en-US"/>
        </a:p>
      </dgm:t>
    </dgm:pt>
    <dgm:pt modelId="{F0EE1B34-B1DC-4D0C-94C4-98482AB853F3}" type="pres">
      <dgm:prSet presAssocID="{66D1C13F-EA2A-4A53-90D3-974CD31C7C34}" presName="compChildNode" presStyleCnt="0"/>
      <dgm:spPr/>
    </dgm:pt>
    <dgm:pt modelId="{42ABB85D-1A70-4BC5-8B64-B430D65D14FA}" type="pres">
      <dgm:prSet presAssocID="{66D1C13F-EA2A-4A53-90D3-974CD31C7C34}" presName="theInnerList" presStyleCnt="0"/>
      <dgm:spPr/>
    </dgm:pt>
    <dgm:pt modelId="{41EF1F06-93B1-4239-B857-E9EE8C2F3C37}" type="pres">
      <dgm:prSet presAssocID="{10023F4D-A5F3-4FA9-B244-FFD27B7E63DF}" presName="childNode" presStyleLbl="node1" presStyleIdx="6" presStyleCnt="9" custScaleY="266622" custLinFactNeighborX="1597" custLinFactNeighborY="-465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48F488-13EC-44D3-8F12-3D27B2596515}" type="pres">
      <dgm:prSet presAssocID="{10023F4D-A5F3-4FA9-B244-FFD27B7E63DF}" presName="aSpace2" presStyleCnt="0"/>
      <dgm:spPr/>
    </dgm:pt>
    <dgm:pt modelId="{9CEC7F0D-BA6A-4CD1-9887-019D51BDE2D7}" type="pres">
      <dgm:prSet presAssocID="{98AF198A-43BF-4E0F-9AFC-A6DAD673FAAA}" presName="child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2D9BFB-EF71-49C0-949B-4F816E0DB8F1}" type="pres">
      <dgm:prSet presAssocID="{66D1C13F-EA2A-4A53-90D3-974CD31C7C34}" presName="aSpace" presStyleCnt="0"/>
      <dgm:spPr/>
    </dgm:pt>
    <dgm:pt modelId="{DEDCCD32-926D-4BCB-97C9-CF305DDED256}" type="pres">
      <dgm:prSet presAssocID="{3455E1CD-5323-41C0-8557-A032F852A7D6}" presName="compNode" presStyleCnt="0"/>
      <dgm:spPr/>
    </dgm:pt>
    <dgm:pt modelId="{FF82255E-567D-44EC-8E92-C961E8B903CB}" type="pres">
      <dgm:prSet presAssocID="{3455E1CD-5323-41C0-8557-A032F852A7D6}" presName="aNode" presStyleLbl="bgShp" presStyleIdx="4" presStyleCnt="5"/>
      <dgm:spPr/>
      <dgm:t>
        <a:bodyPr/>
        <a:lstStyle/>
        <a:p>
          <a:endParaRPr lang="en-US"/>
        </a:p>
      </dgm:t>
    </dgm:pt>
    <dgm:pt modelId="{8FBE1BA3-CBD0-487B-AAE4-C6DEE38D85DA}" type="pres">
      <dgm:prSet presAssocID="{3455E1CD-5323-41C0-8557-A032F852A7D6}" presName="textNode" presStyleLbl="bgShp" presStyleIdx="4" presStyleCnt="5"/>
      <dgm:spPr/>
      <dgm:t>
        <a:bodyPr/>
        <a:lstStyle/>
        <a:p>
          <a:endParaRPr lang="en-US"/>
        </a:p>
      </dgm:t>
    </dgm:pt>
    <dgm:pt modelId="{C1AB3BED-7291-4AC9-AC20-42E3CE93B67D}" type="pres">
      <dgm:prSet presAssocID="{3455E1CD-5323-41C0-8557-A032F852A7D6}" presName="compChildNode" presStyleCnt="0"/>
      <dgm:spPr/>
    </dgm:pt>
    <dgm:pt modelId="{D3D681C4-C7CE-49BD-86C1-4CE5D81939E9}" type="pres">
      <dgm:prSet presAssocID="{3455E1CD-5323-41C0-8557-A032F852A7D6}" presName="theInnerList" presStyleCnt="0"/>
      <dgm:spPr/>
    </dgm:pt>
    <dgm:pt modelId="{501CCF53-0DA4-4968-834E-6D50B3D380D0}" type="pres">
      <dgm:prSet presAssocID="{1870C570-CA0A-4D8D-B703-E4B0CCF277A2}" presName="childNode" presStyleLbl="node1" presStyleIdx="8" presStyleCnt="9" custScaleY="1038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148D70-46C7-48FD-8478-CCBB458212E7}" srcId="{630AB8E1-44CD-4218-8C4F-1680808D3F5E}" destId="{3A0D56FA-3E77-488C-BB81-C3FD38ADC515}" srcOrd="1" destOrd="0" parTransId="{75A6E60C-197C-4B66-A388-7217FAF93A6A}" sibTransId="{B905A998-5817-43A0-BA3F-5E0525744C15}"/>
    <dgm:cxn modelId="{CE7B4A9D-FB4D-45D6-9E2B-1A5206F1AA30}" type="presOf" srcId="{630AB8E1-44CD-4218-8C4F-1680808D3F5E}" destId="{5EBB2BE0-C60C-4672-8D18-41B6225EBD98}" srcOrd="0" destOrd="0" presId="urn:microsoft.com/office/officeart/2005/8/layout/lProcess2"/>
    <dgm:cxn modelId="{2A3DE299-E92A-4DB8-B57E-32A042936561}" srcId="{7F423A28-A92F-4CF5-B295-6A67FD41703E}" destId="{3455E1CD-5323-41C0-8557-A032F852A7D6}" srcOrd="4" destOrd="0" parTransId="{2A4821BF-4E9D-427F-8462-30852F0B1762}" sibTransId="{5AD40B1E-5F6F-4C33-93EF-253D53363014}"/>
    <dgm:cxn modelId="{0B04DFDE-6AE3-4645-8972-27273D8D1BBD}" type="presOf" srcId="{A5D62793-5396-41C3-878E-269578AA2B6C}" destId="{BFA5EE7E-EE72-429F-AEB9-B2225BE2C9DD}" srcOrd="0" destOrd="0" presId="urn:microsoft.com/office/officeart/2005/8/layout/lProcess2"/>
    <dgm:cxn modelId="{CE9023B2-9CE5-4084-982F-AC98C1BD1EB6}" type="presOf" srcId="{66D1C13F-EA2A-4A53-90D3-974CD31C7C34}" destId="{10E27F09-1BBB-4691-9167-018A4B660030}" srcOrd="1" destOrd="0" presId="urn:microsoft.com/office/officeart/2005/8/layout/lProcess2"/>
    <dgm:cxn modelId="{4A3A32C6-2389-4538-B3B2-9D335A15FA45}" type="presOf" srcId="{98AF198A-43BF-4E0F-9AFC-A6DAD673FAAA}" destId="{9CEC7F0D-BA6A-4CD1-9887-019D51BDE2D7}" srcOrd="0" destOrd="0" presId="urn:microsoft.com/office/officeart/2005/8/layout/lProcess2"/>
    <dgm:cxn modelId="{422BD7B5-765E-4C22-936C-1854BD2B51B1}" type="presOf" srcId="{3455E1CD-5323-41C0-8557-A032F852A7D6}" destId="{FF82255E-567D-44EC-8E92-C961E8B903CB}" srcOrd="0" destOrd="0" presId="urn:microsoft.com/office/officeart/2005/8/layout/lProcess2"/>
    <dgm:cxn modelId="{41FBFC39-8102-4A9B-838B-5337E5654CDC}" type="presOf" srcId="{8D6FB00A-9C65-4AC9-BB8A-340B4B63B9BA}" destId="{E0483104-E652-4B4D-8B74-B33437D85D16}" srcOrd="0" destOrd="0" presId="urn:microsoft.com/office/officeart/2005/8/layout/lProcess2"/>
    <dgm:cxn modelId="{1664E971-904D-426F-BAB6-B5003D35A400}" type="presOf" srcId="{D65B336E-7DFA-4134-AC71-52B5AF742ACD}" destId="{2E91368D-E848-47FA-8ABC-5B478D639B61}" srcOrd="0" destOrd="0" presId="urn:microsoft.com/office/officeart/2005/8/layout/lProcess2"/>
    <dgm:cxn modelId="{7C5935E4-8721-44F1-ABFC-B4E1661023DF}" srcId="{D65B336E-7DFA-4134-AC71-52B5AF742ACD}" destId="{74D428F1-7842-40F3-94BF-A1C9F956C991}" srcOrd="0" destOrd="0" parTransId="{C5688E80-284C-4FA8-A6A5-BAEA2E02158D}" sibTransId="{27672F17-998F-464F-AAB3-AFC3F884B7B3}"/>
    <dgm:cxn modelId="{DAFAEB56-189A-4402-BF0E-562E0A9E5977}" type="presOf" srcId="{10023F4D-A5F3-4FA9-B244-FFD27B7E63DF}" destId="{41EF1F06-93B1-4239-B857-E9EE8C2F3C37}" srcOrd="0" destOrd="0" presId="urn:microsoft.com/office/officeart/2005/8/layout/lProcess2"/>
    <dgm:cxn modelId="{8D784AC8-0C0F-4D30-90F7-D292D0CDA9DF}" type="presOf" srcId="{C489F758-2F5E-44B3-AFD9-FFFF77E82533}" destId="{C2897A89-9F96-48B1-A3BC-D0412BCCA1C0}" srcOrd="0" destOrd="0" presId="urn:microsoft.com/office/officeart/2005/8/layout/lProcess2"/>
    <dgm:cxn modelId="{EC0933BF-7EF1-454B-AD94-A4238775978D}" srcId="{7F423A28-A92F-4CF5-B295-6A67FD41703E}" destId="{56C36BB0-77B0-4C80-BDDD-5A2365D81392}" srcOrd="1" destOrd="0" parTransId="{44BC440A-807C-47F3-90AC-A82CF40AFB94}" sibTransId="{E509CBC8-B8B2-4D9A-895B-0EF427513C6B}"/>
    <dgm:cxn modelId="{5150A237-E7BB-4396-8BF5-260BFC5E119D}" type="presOf" srcId="{D65B336E-7DFA-4134-AC71-52B5AF742ACD}" destId="{8E7E994B-B4DB-4BE4-BE40-0CC982689FB0}" srcOrd="1" destOrd="0" presId="urn:microsoft.com/office/officeart/2005/8/layout/lProcess2"/>
    <dgm:cxn modelId="{2D04E498-342E-4438-9413-B4BF9DB53A9C}" srcId="{66D1C13F-EA2A-4A53-90D3-974CD31C7C34}" destId="{10023F4D-A5F3-4FA9-B244-FFD27B7E63DF}" srcOrd="0" destOrd="0" parTransId="{AE77E616-BE24-4F9C-AA8F-489C5D76C169}" sibTransId="{9EA5F2F4-72AC-427C-B52E-9963FE86E8B9}"/>
    <dgm:cxn modelId="{2B8819C1-AC0D-4F1E-9B13-8195FA3A7F74}" srcId="{D65B336E-7DFA-4134-AC71-52B5AF742ACD}" destId="{A5D62793-5396-41C3-878E-269578AA2B6C}" srcOrd="1" destOrd="0" parTransId="{65F476A9-AE89-4CA9-A28C-BB6E7394F865}" sibTransId="{853565C9-67D0-458D-892B-D229A0B99490}"/>
    <dgm:cxn modelId="{A058F97E-CFDE-4AE2-875A-4B52E275344D}" srcId="{3455E1CD-5323-41C0-8557-A032F852A7D6}" destId="{1870C570-CA0A-4D8D-B703-E4B0CCF277A2}" srcOrd="0" destOrd="0" parTransId="{FF8008AE-0C87-4690-96CD-321A3D49545F}" sibTransId="{2B162FE6-A193-4A6F-819D-48BCCA274C66}"/>
    <dgm:cxn modelId="{7F9295C5-3CFC-4414-A87A-E3E48843316A}" type="presOf" srcId="{56C36BB0-77B0-4C80-BDDD-5A2365D81392}" destId="{2D313E02-565A-4D0B-B28F-B21C95228F2A}" srcOrd="0" destOrd="0" presId="urn:microsoft.com/office/officeart/2005/8/layout/lProcess2"/>
    <dgm:cxn modelId="{7D384B9E-1407-4D0B-89FA-EBDF9A3C0BD5}" type="presOf" srcId="{630AB8E1-44CD-4218-8C4F-1680808D3F5E}" destId="{AAD7C06D-2885-400F-AB98-63CED84BC162}" srcOrd="1" destOrd="0" presId="urn:microsoft.com/office/officeart/2005/8/layout/lProcess2"/>
    <dgm:cxn modelId="{38DDADF0-D6A7-4AE8-84FB-783D803E9F7E}" type="presOf" srcId="{3A0D56FA-3E77-488C-BB81-C3FD38ADC515}" destId="{BF0A2954-4C67-4E57-8A9E-4E42FD34247A}" srcOrd="0" destOrd="0" presId="urn:microsoft.com/office/officeart/2005/8/layout/lProcess2"/>
    <dgm:cxn modelId="{BA7BC570-7484-43DE-959F-156E9CB5528B}" srcId="{7F423A28-A92F-4CF5-B295-6A67FD41703E}" destId="{D65B336E-7DFA-4134-AC71-52B5AF742ACD}" srcOrd="2" destOrd="0" parTransId="{B28E894B-6CE4-47EB-991C-FC3D33A606AE}" sibTransId="{B8059289-7E18-49FB-B716-60B7BF0635B6}"/>
    <dgm:cxn modelId="{C6FA44DA-81E1-44EE-9233-2F99C2A95D95}" srcId="{7F423A28-A92F-4CF5-B295-6A67FD41703E}" destId="{66D1C13F-EA2A-4A53-90D3-974CD31C7C34}" srcOrd="3" destOrd="0" parTransId="{B355B783-FEF3-490B-975A-20FA1BE4CB79}" sibTransId="{E255E63F-F198-46A1-8404-CBCCF947E9E8}"/>
    <dgm:cxn modelId="{29D42019-DDE5-439F-AF30-066853E8A01E}" type="presOf" srcId="{56C36BB0-77B0-4C80-BDDD-5A2365D81392}" destId="{A22DE6C5-C585-482C-9888-C67F422CBBE1}" srcOrd="1" destOrd="0" presId="urn:microsoft.com/office/officeart/2005/8/layout/lProcess2"/>
    <dgm:cxn modelId="{3CAC9E99-A750-47B4-A30B-13AB6412E042}" type="presOf" srcId="{74D428F1-7842-40F3-94BF-A1C9F956C991}" destId="{47965905-E5D6-49A2-A43A-60B077B288A8}" srcOrd="0" destOrd="0" presId="urn:microsoft.com/office/officeart/2005/8/layout/lProcess2"/>
    <dgm:cxn modelId="{0C20632F-863A-4988-B95E-4D1AD69B0AAC}" srcId="{7F423A28-A92F-4CF5-B295-6A67FD41703E}" destId="{630AB8E1-44CD-4218-8C4F-1680808D3F5E}" srcOrd="0" destOrd="0" parTransId="{1F745C09-5C28-45B2-B2EB-AFB316CE0466}" sibTransId="{6398C2C7-CE8D-4742-8502-7F2F902A4B68}"/>
    <dgm:cxn modelId="{FB5DCF0E-90CE-460D-AF42-736E6D7E3401}" type="presOf" srcId="{66D1C13F-EA2A-4A53-90D3-974CD31C7C34}" destId="{2E6A1528-79F0-42D9-B9CE-3EE639576E32}" srcOrd="0" destOrd="0" presId="urn:microsoft.com/office/officeart/2005/8/layout/lProcess2"/>
    <dgm:cxn modelId="{907DF623-B274-4C06-9DB2-523FA947C486}" type="presOf" srcId="{F96D310C-3496-4188-A494-EB7B232338C4}" destId="{7AAFFB71-D463-4850-AE1F-E89295891DA7}" srcOrd="0" destOrd="0" presId="urn:microsoft.com/office/officeart/2005/8/layout/lProcess2"/>
    <dgm:cxn modelId="{F261FE38-7C9F-4901-AC60-ABEBB16B8018}" type="presOf" srcId="{7F423A28-A92F-4CF5-B295-6A67FD41703E}" destId="{219039AC-6453-4CB8-BE5F-DBE7A87DA60B}" srcOrd="0" destOrd="0" presId="urn:microsoft.com/office/officeart/2005/8/layout/lProcess2"/>
    <dgm:cxn modelId="{894D707F-DB6A-45EA-A700-EE38156B6E11}" srcId="{630AB8E1-44CD-4218-8C4F-1680808D3F5E}" destId="{C489F758-2F5E-44B3-AFD9-FFFF77E82533}" srcOrd="0" destOrd="0" parTransId="{96BE6AFD-E246-4198-8B5E-1D87CA6A2C90}" sibTransId="{30EF3BA1-106E-4A29-86BA-A91C9BCAEBC8}"/>
    <dgm:cxn modelId="{0D55C276-BCCB-4ADE-B3F1-7669DF004728}" type="presOf" srcId="{3455E1CD-5323-41C0-8557-A032F852A7D6}" destId="{8FBE1BA3-CBD0-487B-AAE4-C6DEE38D85DA}" srcOrd="1" destOrd="0" presId="urn:microsoft.com/office/officeart/2005/8/layout/lProcess2"/>
    <dgm:cxn modelId="{60E1EC9D-B6A7-497F-A780-B0400632502B}" type="presOf" srcId="{1870C570-CA0A-4D8D-B703-E4B0CCF277A2}" destId="{501CCF53-0DA4-4968-834E-6D50B3D380D0}" srcOrd="0" destOrd="0" presId="urn:microsoft.com/office/officeart/2005/8/layout/lProcess2"/>
    <dgm:cxn modelId="{1A257163-4315-4789-9ADE-0746C643A072}" srcId="{56C36BB0-77B0-4C80-BDDD-5A2365D81392}" destId="{F96D310C-3496-4188-A494-EB7B232338C4}" srcOrd="0" destOrd="0" parTransId="{10D345A9-9DEC-4672-A37C-2DCFA00C4533}" sibTransId="{AD55F9D3-0430-4034-A4CE-5918CE27B662}"/>
    <dgm:cxn modelId="{563A8FF4-D84F-4FF3-A83A-2D3FA5BA21EE}" srcId="{66D1C13F-EA2A-4A53-90D3-974CD31C7C34}" destId="{98AF198A-43BF-4E0F-9AFC-A6DAD673FAAA}" srcOrd="1" destOrd="0" parTransId="{DBF09A0B-2F6C-4189-BA2D-9FC4981192D7}" sibTransId="{A4E10DC0-6781-4754-96F0-9D18A2D80ACE}"/>
    <dgm:cxn modelId="{80AAE91C-3F82-4A12-8ED1-C3026FD978F9}" srcId="{56C36BB0-77B0-4C80-BDDD-5A2365D81392}" destId="{8D6FB00A-9C65-4AC9-BB8A-340B4B63B9BA}" srcOrd="1" destOrd="0" parTransId="{DF21620F-F62F-4A62-B845-46331D94E9A2}" sibTransId="{96136786-5DFB-4D75-965C-98717325E620}"/>
    <dgm:cxn modelId="{E581D05A-5AFB-4E87-B010-681BF15578F7}" type="presParOf" srcId="{219039AC-6453-4CB8-BE5F-DBE7A87DA60B}" destId="{B497E6CF-662D-45E5-AC6F-A0D20F1D9F3F}" srcOrd="0" destOrd="0" presId="urn:microsoft.com/office/officeart/2005/8/layout/lProcess2"/>
    <dgm:cxn modelId="{DD55A65E-502E-4D87-9CB0-151F9A1D86DD}" type="presParOf" srcId="{B497E6CF-662D-45E5-AC6F-A0D20F1D9F3F}" destId="{5EBB2BE0-C60C-4672-8D18-41B6225EBD98}" srcOrd="0" destOrd="0" presId="urn:microsoft.com/office/officeart/2005/8/layout/lProcess2"/>
    <dgm:cxn modelId="{3EC18C5A-7D44-47E4-A2AC-954630595A6B}" type="presParOf" srcId="{B497E6CF-662D-45E5-AC6F-A0D20F1D9F3F}" destId="{AAD7C06D-2885-400F-AB98-63CED84BC162}" srcOrd="1" destOrd="0" presId="urn:microsoft.com/office/officeart/2005/8/layout/lProcess2"/>
    <dgm:cxn modelId="{1F1518C7-FF8E-4E1F-975F-A202B482D7AE}" type="presParOf" srcId="{B497E6CF-662D-45E5-AC6F-A0D20F1D9F3F}" destId="{3AD0641A-CF78-498C-9B1E-ACCB254B1753}" srcOrd="2" destOrd="0" presId="urn:microsoft.com/office/officeart/2005/8/layout/lProcess2"/>
    <dgm:cxn modelId="{D5AD1119-F8A5-4F99-9182-F305FD60FE44}" type="presParOf" srcId="{3AD0641A-CF78-498C-9B1E-ACCB254B1753}" destId="{91496E2E-F58F-4489-912E-10B5DDB8CBF4}" srcOrd="0" destOrd="0" presId="urn:microsoft.com/office/officeart/2005/8/layout/lProcess2"/>
    <dgm:cxn modelId="{32F03B5A-EE59-4B7E-9B1B-18EDF45B82AD}" type="presParOf" srcId="{91496E2E-F58F-4489-912E-10B5DDB8CBF4}" destId="{C2897A89-9F96-48B1-A3BC-D0412BCCA1C0}" srcOrd="0" destOrd="0" presId="urn:microsoft.com/office/officeart/2005/8/layout/lProcess2"/>
    <dgm:cxn modelId="{0829EB0B-A440-4E87-AF56-A938E6DE728F}" type="presParOf" srcId="{91496E2E-F58F-4489-912E-10B5DDB8CBF4}" destId="{5DDA6395-CE44-477C-8514-445CAEBC6139}" srcOrd="1" destOrd="0" presId="urn:microsoft.com/office/officeart/2005/8/layout/lProcess2"/>
    <dgm:cxn modelId="{F58A4906-5E2A-4836-8DFF-CE2CD5556399}" type="presParOf" srcId="{91496E2E-F58F-4489-912E-10B5DDB8CBF4}" destId="{BF0A2954-4C67-4E57-8A9E-4E42FD34247A}" srcOrd="2" destOrd="0" presId="urn:microsoft.com/office/officeart/2005/8/layout/lProcess2"/>
    <dgm:cxn modelId="{7943D756-9AF5-437B-B893-5BD5D9D10562}" type="presParOf" srcId="{219039AC-6453-4CB8-BE5F-DBE7A87DA60B}" destId="{0887A80A-13CA-49E1-982B-8FF58C3F2BCB}" srcOrd="1" destOrd="0" presId="urn:microsoft.com/office/officeart/2005/8/layout/lProcess2"/>
    <dgm:cxn modelId="{34C3DE49-0D53-4A41-BE97-ACB5853751A2}" type="presParOf" srcId="{219039AC-6453-4CB8-BE5F-DBE7A87DA60B}" destId="{3623549A-5EF0-45B4-A989-9C11F120169B}" srcOrd="2" destOrd="0" presId="urn:microsoft.com/office/officeart/2005/8/layout/lProcess2"/>
    <dgm:cxn modelId="{A0C2E6A8-0F6B-4138-AEA4-E60DBD9574BB}" type="presParOf" srcId="{3623549A-5EF0-45B4-A989-9C11F120169B}" destId="{2D313E02-565A-4D0B-B28F-B21C95228F2A}" srcOrd="0" destOrd="0" presId="urn:microsoft.com/office/officeart/2005/8/layout/lProcess2"/>
    <dgm:cxn modelId="{49EB5C26-7B5B-40CD-8D3F-87C7CB7A5F1A}" type="presParOf" srcId="{3623549A-5EF0-45B4-A989-9C11F120169B}" destId="{A22DE6C5-C585-482C-9888-C67F422CBBE1}" srcOrd="1" destOrd="0" presId="urn:microsoft.com/office/officeart/2005/8/layout/lProcess2"/>
    <dgm:cxn modelId="{19FD9493-94A5-4718-8DD2-A11864B0D5A1}" type="presParOf" srcId="{3623549A-5EF0-45B4-A989-9C11F120169B}" destId="{F7044211-1B8E-4D9A-A28A-D7ACF252B486}" srcOrd="2" destOrd="0" presId="urn:microsoft.com/office/officeart/2005/8/layout/lProcess2"/>
    <dgm:cxn modelId="{03B62546-09E8-4986-AF8F-716D1212DFBF}" type="presParOf" srcId="{F7044211-1B8E-4D9A-A28A-D7ACF252B486}" destId="{3971FD97-5E39-4656-882C-8D48367B63B3}" srcOrd="0" destOrd="0" presId="urn:microsoft.com/office/officeart/2005/8/layout/lProcess2"/>
    <dgm:cxn modelId="{CEEB9F07-8406-41C5-A4B6-41E3E030340B}" type="presParOf" srcId="{3971FD97-5E39-4656-882C-8D48367B63B3}" destId="{7AAFFB71-D463-4850-AE1F-E89295891DA7}" srcOrd="0" destOrd="0" presId="urn:microsoft.com/office/officeart/2005/8/layout/lProcess2"/>
    <dgm:cxn modelId="{61FF36C8-825B-40AF-97D8-B22E62317599}" type="presParOf" srcId="{3971FD97-5E39-4656-882C-8D48367B63B3}" destId="{A0E0B955-7957-43A1-A929-1E32AF1CD8EA}" srcOrd="1" destOrd="0" presId="urn:microsoft.com/office/officeart/2005/8/layout/lProcess2"/>
    <dgm:cxn modelId="{EE2C3D62-9C25-4F89-8547-C1D6F6B2EF4A}" type="presParOf" srcId="{3971FD97-5E39-4656-882C-8D48367B63B3}" destId="{E0483104-E652-4B4D-8B74-B33437D85D16}" srcOrd="2" destOrd="0" presId="urn:microsoft.com/office/officeart/2005/8/layout/lProcess2"/>
    <dgm:cxn modelId="{1DDE1B37-C0DC-41EC-9293-755B60DE81F7}" type="presParOf" srcId="{219039AC-6453-4CB8-BE5F-DBE7A87DA60B}" destId="{47B789AF-F6F2-4178-87E8-1EC5E6EAD7E9}" srcOrd="3" destOrd="0" presId="urn:microsoft.com/office/officeart/2005/8/layout/lProcess2"/>
    <dgm:cxn modelId="{9ABC1FE6-B510-4ED3-9F4E-ED9932D20147}" type="presParOf" srcId="{219039AC-6453-4CB8-BE5F-DBE7A87DA60B}" destId="{976C65DF-E95F-4024-8D31-955D2452977F}" srcOrd="4" destOrd="0" presId="urn:microsoft.com/office/officeart/2005/8/layout/lProcess2"/>
    <dgm:cxn modelId="{EB5916CB-7262-4074-8BEA-ED9784904369}" type="presParOf" srcId="{976C65DF-E95F-4024-8D31-955D2452977F}" destId="{2E91368D-E848-47FA-8ABC-5B478D639B61}" srcOrd="0" destOrd="0" presId="urn:microsoft.com/office/officeart/2005/8/layout/lProcess2"/>
    <dgm:cxn modelId="{517A4561-3739-4FDB-98BC-F4F0F96DC5B7}" type="presParOf" srcId="{976C65DF-E95F-4024-8D31-955D2452977F}" destId="{8E7E994B-B4DB-4BE4-BE40-0CC982689FB0}" srcOrd="1" destOrd="0" presId="urn:microsoft.com/office/officeart/2005/8/layout/lProcess2"/>
    <dgm:cxn modelId="{953D133C-FAA5-4D30-999B-AD368E0CD197}" type="presParOf" srcId="{976C65DF-E95F-4024-8D31-955D2452977F}" destId="{76B6046C-D06C-40F8-8A8F-51A9BB299CF9}" srcOrd="2" destOrd="0" presId="urn:microsoft.com/office/officeart/2005/8/layout/lProcess2"/>
    <dgm:cxn modelId="{F00A89B7-89E3-4F15-A5B9-97A8B27D7ECF}" type="presParOf" srcId="{76B6046C-D06C-40F8-8A8F-51A9BB299CF9}" destId="{CCA3DB73-4C00-4182-9A1A-853AE4BDD67D}" srcOrd="0" destOrd="0" presId="urn:microsoft.com/office/officeart/2005/8/layout/lProcess2"/>
    <dgm:cxn modelId="{3A0B91EF-46F3-43A8-91EF-9035CA6977C5}" type="presParOf" srcId="{CCA3DB73-4C00-4182-9A1A-853AE4BDD67D}" destId="{47965905-E5D6-49A2-A43A-60B077B288A8}" srcOrd="0" destOrd="0" presId="urn:microsoft.com/office/officeart/2005/8/layout/lProcess2"/>
    <dgm:cxn modelId="{A43C6406-FB6C-4621-BFC1-715B9C941A79}" type="presParOf" srcId="{CCA3DB73-4C00-4182-9A1A-853AE4BDD67D}" destId="{B756AAFB-1F79-4E82-ABE4-2683F83B50C1}" srcOrd="1" destOrd="0" presId="urn:microsoft.com/office/officeart/2005/8/layout/lProcess2"/>
    <dgm:cxn modelId="{7252E66F-AF96-45A9-A310-3A34E6A434AF}" type="presParOf" srcId="{CCA3DB73-4C00-4182-9A1A-853AE4BDD67D}" destId="{BFA5EE7E-EE72-429F-AEB9-B2225BE2C9DD}" srcOrd="2" destOrd="0" presId="urn:microsoft.com/office/officeart/2005/8/layout/lProcess2"/>
    <dgm:cxn modelId="{2567184D-143C-4662-BDD5-82A6C1E227DB}" type="presParOf" srcId="{219039AC-6453-4CB8-BE5F-DBE7A87DA60B}" destId="{5FCA476C-4406-435C-9FBD-0B492827C751}" srcOrd="5" destOrd="0" presId="urn:microsoft.com/office/officeart/2005/8/layout/lProcess2"/>
    <dgm:cxn modelId="{1661E135-F02C-421F-B00A-FE2175406189}" type="presParOf" srcId="{219039AC-6453-4CB8-BE5F-DBE7A87DA60B}" destId="{0DFB5087-5602-48D6-8E88-F028D3433128}" srcOrd="6" destOrd="0" presId="urn:microsoft.com/office/officeart/2005/8/layout/lProcess2"/>
    <dgm:cxn modelId="{E50F6E74-DAF3-4620-B395-7F076C51C711}" type="presParOf" srcId="{0DFB5087-5602-48D6-8E88-F028D3433128}" destId="{2E6A1528-79F0-42D9-B9CE-3EE639576E32}" srcOrd="0" destOrd="0" presId="urn:microsoft.com/office/officeart/2005/8/layout/lProcess2"/>
    <dgm:cxn modelId="{AA9178DE-AFAC-4B8B-99F3-71191F024E02}" type="presParOf" srcId="{0DFB5087-5602-48D6-8E88-F028D3433128}" destId="{10E27F09-1BBB-4691-9167-018A4B660030}" srcOrd="1" destOrd="0" presId="urn:microsoft.com/office/officeart/2005/8/layout/lProcess2"/>
    <dgm:cxn modelId="{54A871A3-F24F-4CC7-B6A7-296014104474}" type="presParOf" srcId="{0DFB5087-5602-48D6-8E88-F028D3433128}" destId="{F0EE1B34-B1DC-4D0C-94C4-98482AB853F3}" srcOrd="2" destOrd="0" presId="urn:microsoft.com/office/officeart/2005/8/layout/lProcess2"/>
    <dgm:cxn modelId="{863C9E69-0678-4B48-BD42-A87DD8C49D2D}" type="presParOf" srcId="{F0EE1B34-B1DC-4D0C-94C4-98482AB853F3}" destId="{42ABB85D-1A70-4BC5-8B64-B430D65D14FA}" srcOrd="0" destOrd="0" presId="urn:microsoft.com/office/officeart/2005/8/layout/lProcess2"/>
    <dgm:cxn modelId="{CE084860-FE9C-475C-B596-3711FE3CBA9F}" type="presParOf" srcId="{42ABB85D-1A70-4BC5-8B64-B430D65D14FA}" destId="{41EF1F06-93B1-4239-B857-E9EE8C2F3C37}" srcOrd="0" destOrd="0" presId="urn:microsoft.com/office/officeart/2005/8/layout/lProcess2"/>
    <dgm:cxn modelId="{66E59F14-0181-4BAE-9DD5-31E8BD0B33FB}" type="presParOf" srcId="{42ABB85D-1A70-4BC5-8B64-B430D65D14FA}" destId="{2148F488-13EC-44D3-8F12-3D27B2596515}" srcOrd="1" destOrd="0" presId="urn:microsoft.com/office/officeart/2005/8/layout/lProcess2"/>
    <dgm:cxn modelId="{03E79D8E-C29F-4CEA-89FB-8C8A9DF138DD}" type="presParOf" srcId="{42ABB85D-1A70-4BC5-8B64-B430D65D14FA}" destId="{9CEC7F0D-BA6A-4CD1-9887-019D51BDE2D7}" srcOrd="2" destOrd="0" presId="urn:microsoft.com/office/officeart/2005/8/layout/lProcess2"/>
    <dgm:cxn modelId="{9A781A8E-089B-4A9B-96A5-6D800495AF9C}" type="presParOf" srcId="{219039AC-6453-4CB8-BE5F-DBE7A87DA60B}" destId="{9C2D9BFB-EF71-49C0-949B-4F816E0DB8F1}" srcOrd="7" destOrd="0" presId="urn:microsoft.com/office/officeart/2005/8/layout/lProcess2"/>
    <dgm:cxn modelId="{20AA59E9-FCEA-43C3-A905-103F2A19D698}" type="presParOf" srcId="{219039AC-6453-4CB8-BE5F-DBE7A87DA60B}" destId="{DEDCCD32-926D-4BCB-97C9-CF305DDED256}" srcOrd="8" destOrd="0" presId="urn:microsoft.com/office/officeart/2005/8/layout/lProcess2"/>
    <dgm:cxn modelId="{7C9AB413-1742-4340-9B83-FB3A78961161}" type="presParOf" srcId="{DEDCCD32-926D-4BCB-97C9-CF305DDED256}" destId="{FF82255E-567D-44EC-8E92-C961E8B903CB}" srcOrd="0" destOrd="0" presId="urn:microsoft.com/office/officeart/2005/8/layout/lProcess2"/>
    <dgm:cxn modelId="{EE5A08E7-F2AA-4ECD-A836-B92A001B9E45}" type="presParOf" srcId="{DEDCCD32-926D-4BCB-97C9-CF305DDED256}" destId="{8FBE1BA3-CBD0-487B-AAE4-C6DEE38D85DA}" srcOrd="1" destOrd="0" presId="urn:microsoft.com/office/officeart/2005/8/layout/lProcess2"/>
    <dgm:cxn modelId="{86A32041-EF4A-49A7-8382-978B2D56F140}" type="presParOf" srcId="{DEDCCD32-926D-4BCB-97C9-CF305DDED256}" destId="{C1AB3BED-7291-4AC9-AC20-42E3CE93B67D}" srcOrd="2" destOrd="0" presId="urn:microsoft.com/office/officeart/2005/8/layout/lProcess2"/>
    <dgm:cxn modelId="{4D6096AB-086F-48C7-AAEB-8CB80C8D26C6}" type="presParOf" srcId="{C1AB3BED-7291-4AC9-AC20-42E3CE93B67D}" destId="{D3D681C4-C7CE-49BD-86C1-4CE5D81939E9}" srcOrd="0" destOrd="0" presId="urn:microsoft.com/office/officeart/2005/8/layout/lProcess2"/>
    <dgm:cxn modelId="{04F71702-6B82-4AEB-9427-D16E0619B877}" type="presParOf" srcId="{D3D681C4-C7CE-49BD-86C1-4CE5D81939E9}" destId="{501CCF53-0DA4-4968-834E-6D50B3D380D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35180-7CEF-44E4-A6C0-0A4EBCED4217}">
      <dsp:nvSpPr>
        <dsp:cNvPr id="0" name=""/>
        <dsp:cNvSpPr/>
      </dsp:nvSpPr>
      <dsp:spPr>
        <a:xfrm>
          <a:off x="0" y="10471"/>
          <a:ext cx="8229600" cy="76752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/>
            <a:t>Horizon Dental – Triple Option</a:t>
          </a:r>
        </a:p>
      </dsp:txBody>
      <dsp:txXfrm>
        <a:off x="37467" y="47938"/>
        <a:ext cx="8154666" cy="6925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BB2BE0-C60C-4672-8D18-41B6225EBD98}">
      <dsp:nvSpPr>
        <dsp:cNvPr id="0" name=""/>
        <dsp:cNvSpPr/>
      </dsp:nvSpPr>
      <dsp:spPr>
        <a:xfrm>
          <a:off x="0" y="0"/>
          <a:ext cx="1551086" cy="5029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Preventative  Services (Class I)</a:t>
          </a:r>
        </a:p>
      </dsp:txBody>
      <dsp:txXfrm>
        <a:off x="0" y="0"/>
        <a:ext cx="1551086" cy="1508760"/>
      </dsp:txXfrm>
    </dsp:sp>
    <dsp:sp modelId="{C2897A89-9F96-48B1-A3BC-D0412BCCA1C0}">
      <dsp:nvSpPr>
        <dsp:cNvPr id="0" name=""/>
        <dsp:cNvSpPr/>
      </dsp:nvSpPr>
      <dsp:spPr>
        <a:xfrm>
          <a:off x="72010" y="1371600"/>
          <a:ext cx="1451990" cy="223237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100% In-network PPO; 90% DDN; 80% Out-of-Network of R&amp;C (reasonable and customary)</a:t>
          </a:r>
        </a:p>
      </dsp:txBody>
      <dsp:txXfrm>
        <a:off x="114537" y="1414127"/>
        <a:ext cx="1366936" cy="2147316"/>
      </dsp:txXfrm>
    </dsp:sp>
    <dsp:sp modelId="{BF0A2954-4C67-4E57-8A9E-4E42FD34247A}">
      <dsp:nvSpPr>
        <dsp:cNvPr id="0" name=""/>
        <dsp:cNvSpPr/>
      </dsp:nvSpPr>
      <dsp:spPr>
        <a:xfrm>
          <a:off x="152406" y="3810000"/>
          <a:ext cx="1240869" cy="1008954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 </a:t>
          </a:r>
          <a:r>
            <a:rPr lang="en-US" sz="1300" kern="1200" dirty="0"/>
            <a:t>Covers routine exams, cleanings, x-rays</a:t>
          </a:r>
        </a:p>
      </dsp:txBody>
      <dsp:txXfrm>
        <a:off x="181957" y="3839551"/>
        <a:ext cx="1181767" cy="949852"/>
      </dsp:txXfrm>
    </dsp:sp>
    <dsp:sp modelId="{2D313E02-565A-4D0B-B28F-B21C95228F2A}">
      <dsp:nvSpPr>
        <dsp:cNvPr id="0" name=""/>
        <dsp:cNvSpPr/>
      </dsp:nvSpPr>
      <dsp:spPr>
        <a:xfrm>
          <a:off x="1671838" y="0"/>
          <a:ext cx="1551086" cy="5029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Basic Services        (Class II)</a:t>
          </a:r>
        </a:p>
      </dsp:txBody>
      <dsp:txXfrm>
        <a:off x="1671838" y="0"/>
        <a:ext cx="1551086" cy="1508760"/>
      </dsp:txXfrm>
    </dsp:sp>
    <dsp:sp modelId="{7AAFFB71-D463-4850-AE1F-E89295891DA7}">
      <dsp:nvSpPr>
        <dsp:cNvPr id="0" name=""/>
        <dsp:cNvSpPr/>
      </dsp:nvSpPr>
      <dsp:spPr>
        <a:xfrm>
          <a:off x="1774259" y="1402641"/>
          <a:ext cx="1349941" cy="211707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80% In-Network PPO; 75% DDN; 70% Out-of-Network of R&amp;C</a:t>
          </a:r>
        </a:p>
      </dsp:txBody>
      <dsp:txXfrm>
        <a:off x="1813797" y="1442179"/>
        <a:ext cx="1270865" cy="2037997"/>
      </dsp:txXfrm>
    </dsp:sp>
    <dsp:sp modelId="{E0483104-E652-4B4D-8B74-B33437D85D16}">
      <dsp:nvSpPr>
        <dsp:cNvPr id="0" name=""/>
        <dsp:cNvSpPr/>
      </dsp:nvSpPr>
      <dsp:spPr>
        <a:xfrm>
          <a:off x="1828795" y="3719948"/>
          <a:ext cx="1240869" cy="110206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Tooth removal, fillings, repairs, root canals, endodontic and periodontal treatments</a:t>
          </a:r>
        </a:p>
      </dsp:txBody>
      <dsp:txXfrm>
        <a:off x="1861073" y="3752226"/>
        <a:ext cx="1176313" cy="1037511"/>
      </dsp:txXfrm>
    </dsp:sp>
    <dsp:sp modelId="{2E91368D-E848-47FA-8ABC-5B478D639B61}">
      <dsp:nvSpPr>
        <dsp:cNvPr id="0" name=""/>
        <dsp:cNvSpPr/>
      </dsp:nvSpPr>
      <dsp:spPr>
        <a:xfrm>
          <a:off x="3339256" y="0"/>
          <a:ext cx="1551086" cy="5029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Major Services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(Class III)</a:t>
          </a:r>
        </a:p>
      </dsp:txBody>
      <dsp:txXfrm>
        <a:off x="3339256" y="0"/>
        <a:ext cx="1551086" cy="1508760"/>
      </dsp:txXfrm>
    </dsp:sp>
    <dsp:sp modelId="{47965905-E5D6-49A2-A43A-60B077B288A8}">
      <dsp:nvSpPr>
        <dsp:cNvPr id="0" name=""/>
        <dsp:cNvSpPr/>
      </dsp:nvSpPr>
      <dsp:spPr>
        <a:xfrm>
          <a:off x="3428996" y="1441152"/>
          <a:ext cx="1371607" cy="2375590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50% In-Network &amp; 50% Out-of-Network of R&amp;C (after deductible of $35 individual /$105 family)</a:t>
          </a:r>
        </a:p>
      </dsp:txBody>
      <dsp:txXfrm>
        <a:off x="3469169" y="1481325"/>
        <a:ext cx="1291261" cy="2295244"/>
      </dsp:txXfrm>
    </dsp:sp>
    <dsp:sp modelId="{BFA5EE7E-EE72-429F-AEB9-B2225BE2C9DD}">
      <dsp:nvSpPr>
        <dsp:cNvPr id="0" name=""/>
        <dsp:cNvSpPr/>
      </dsp:nvSpPr>
      <dsp:spPr>
        <a:xfrm>
          <a:off x="3428996" y="3981407"/>
          <a:ext cx="1371607" cy="8280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/>
            <a:t>Crowns, dentures, bridgework (first/ replacement)</a:t>
          </a:r>
        </a:p>
      </dsp:txBody>
      <dsp:txXfrm>
        <a:off x="3453248" y="4005659"/>
        <a:ext cx="1323103" cy="779537"/>
      </dsp:txXfrm>
    </dsp:sp>
    <dsp:sp modelId="{2E6A1528-79F0-42D9-B9CE-3EE639576E32}">
      <dsp:nvSpPr>
        <dsp:cNvPr id="0" name=""/>
        <dsp:cNvSpPr/>
      </dsp:nvSpPr>
      <dsp:spPr>
        <a:xfrm>
          <a:off x="5006674" y="0"/>
          <a:ext cx="1551086" cy="5029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Orthodontia (Class IV)</a:t>
          </a:r>
        </a:p>
      </dsp:txBody>
      <dsp:txXfrm>
        <a:off x="5006674" y="0"/>
        <a:ext cx="1551086" cy="1508760"/>
      </dsp:txXfrm>
    </dsp:sp>
    <dsp:sp modelId="{41EF1F06-93B1-4239-B857-E9EE8C2F3C37}">
      <dsp:nvSpPr>
        <dsp:cNvPr id="0" name=""/>
        <dsp:cNvSpPr/>
      </dsp:nvSpPr>
      <dsp:spPr>
        <a:xfrm>
          <a:off x="5181600" y="1447800"/>
          <a:ext cx="1240869" cy="228109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 </a:t>
          </a:r>
          <a:r>
            <a:rPr lang="en-US" sz="1600" kern="1200" dirty="0"/>
            <a:t>50% In-Network &amp; 50% Out-of-Network of R&amp;C</a:t>
          </a:r>
        </a:p>
      </dsp:txBody>
      <dsp:txXfrm>
        <a:off x="5217944" y="1484144"/>
        <a:ext cx="1168181" cy="2208405"/>
      </dsp:txXfrm>
    </dsp:sp>
    <dsp:sp modelId="{9CEC7F0D-BA6A-4CD1-9887-019D51BDE2D7}">
      <dsp:nvSpPr>
        <dsp:cNvPr id="0" name=""/>
        <dsp:cNvSpPr/>
      </dsp:nvSpPr>
      <dsp:spPr>
        <a:xfrm>
          <a:off x="5161783" y="3921831"/>
          <a:ext cx="1240869" cy="855553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24765" rIns="33020" bIns="24765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/>
            <a:t>$1000 lifetime maximum per plan participant</a:t>
          </a:r>
        </a:p>
      </dsp:txBody>
      <dsp:txXfrm>
        <a:off x="5186841" y="3946889"/>
        <a:ext cx="1190753" cy="805437"/>
      </dsp:txXfrm>
    </dsp:sp>
    <dsp:sp modelId="{FF82255E-567D-44EC-8E92-C961E8B903CB}">
      <dsp:nvSpPr>
        <dsp:cNvPr id="0" name=""/>
        <dsp:cNvSpPr/>
      </dsp:nvSpPr>
      <dsp:spPr>
        <a:xfrm>
          <a:off x="6674093" y="0"/>
          <a:ext cx="1551086" cy="502919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Maximum Benefit</a:t>
          </a:r>
        </a:p>
      </dsp:txBody>
      <dsp:txXfrm>
        <a:off x="6674093" y="0"/>
        <a:ext cx="1551086" cy="1508760"/>
      </dsp:txXfrm>
    </dsp:sp>
    <dsp:sp modelId="{501CCF53-0DA4-4968-834E-6D50B3D380D0}">
      <dsp:nvSpPr>
        <dsp:cNvPr id="0" name=""/>
        <dsp:cNvSpPr/>
      </dsp:nvSpPr>
      <dsp:spPr>
        <a:xfrm>
          <a:off x="6829201" y="1509121"/>
          <a:ext cx="1240869" cy="3268257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$2000 per plan year  for all services</a:t>
          </a:r>
        </a:p>
      </dsp:txBody>
      <dsp:txXfrm>
        <a:off x="6865545" y="1545465"/>
        <a:ext cx="1168181" cy="3195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FB187-BE49-497B-8B01-48D6B9EDB298}" type="datetimeFigureOut">
              <a:rPr lang="en-US" smtClean="0"/>
              <a:t>5/21/20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346293-57CF-4A36-B701-642E62292F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4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737728-6ABC-43B3-B42C-5FE713537E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/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9A2F-37CB-4696-9FA6-300E8790ABF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1" y="4416666"/>
            <a:ext cx="5605784" cy="4575249"/>
          </a:xfrm>
          <a:noFill/>
          <a:ln/>
        </p:spPr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3001" indent="-27234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8573" indent="-21879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7699" indent="-21879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78351" indent="-21879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19005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59658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14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0965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A61F150-1769-4903-890F-6AC2AF3E6696}" type="slidenum">
              <a:rPr lang="en-US" altLang="en-US" sz="1200"/>
              <a:pPr>
                <a:spcBef>
                  <a:spcPct val="0"/>
                </a:spcBef>
              </a:pPr>
              <a:t>12</a:t>
            </a:fld>
            <a:endParaRPr lang="en-US" altLang="en-US" sz="1200" dirty="0"/>
          </a:p>
        </p:txBody>
      </p:sp>
      <p:sp>
        <p:nvSpPr>
          <p:cNvPr id="97284" name="Notes Placeholder 4"/>
          <p:cNvSpPr>
            <a:spLocks noGrp="1"/>
          </p:cNvSpPr>
          <p:nvPr/>
        </p:nvSpPr>
        <p:spPr bwMode="auto">
          <a:xfrm>
            <a:off x="701347" y="4416101"/>
            <a:ext cx="5609233" cy="41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1" tIns="46493" rIns="92991" bIns="4649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1pPr>
            <a:lvl2pPr marL="713001" indent="-27234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2pPr>
            <a:lvl3pPr marL="1098573" indent="-21879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3pPr>
            <a:lvl4pPr marL="1537699" indent="-21879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4pPr>
            <a:lvl5pPr marL="1978351" indent="-218798" defTabSz="92720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</a:defRPr>
            </a:lvl5pPr>
            <a:lvl6pPr marL="2419005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6pPr>
            <a:lvl7pPr marL="2859658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7pPr>
            <a:lvl8pPr marL="3300314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8pPr>
            <a:lvl9pPr marL="3740965" indent="-218798" defTabSz="92720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A61F150-1769-4903-890F-6AC2AF3E6696}" type="slidenum">
              <a:rPr lang="en-US" altLang="en-US" sz="1200"/>
              <a:pPr>
                <a:spcBef>
                  <a:spcPct val="0"/>
                </a:spcBef>
              </a:pPr>
              <a:t>14</a:t>
            </a:fld>
            <a:endParaRPr lang="en-US" altLang="en-US" sz="1200" dirty="0"/>
          </a:p>
        </p:txBody>
      </p:sp>
      <p:sp>
        <p:nvSpPr>
          <p:cNvPr id="97284" name="Notes Placeholder 4"/>
          <p:cNvSpPr>
            <a:spLocks noGrp="1"/>
          </p:cNvSpPr>
          <p:nvPr/>
        </p:nvSpPr>
        <p:spPr bwMode="auto">
          <a:xfrm>
            <a:off x="701347" y="4416101"/>
            <a:ext cx="5609233" cy="4183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91" tIns="46493" rIns="92991" bIns="46493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 dirty="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EDA15-2785-4FEB-894C-B8262FC0F51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rgbClr val="D60093"/>
              </a:buClr>
              <a:buFont typeface="Wingdings" pitchFamily="2" charset="2"/>
              <a:buNone/>
            </a:pPr>
            <a:endParaRPr lang="en-US" sz="16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Clr>
                <a:srgbClr val="D60093"/>
              </a:buClr>
              <a:buFont typeface="Wingdings" pitchFamily="2" charset="2"/>
              <a:buChar char="§"/>
            </a:pPr>
            <a:endParaRPr lang="en-US" sz="1600" b="1" dirty="0">
              <a:solidFill>
                <a:srgbClr val="000000"/>
              </a:solidFill>
            </a:endParaRPr>
          </a:p>
          <a:p>
            <a:pPr eaLnBrk="1" hangingPunct="1"/>
            <a:endParaRPr lang="en-US" sz="1400" b="1" dirty="0">
              <a:solidFill>
                <a:srgbClr val="000000"/>
              </a:solidFill>
            </a:endParaRPr>
          </a:p>
          <a:p>
            <a:pPr eaLnBrk="1" hangingPunct="1"/>
            <a:endParaRPr lang="en-US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B3D26-9900-4DBC-B14D-9CBCE02F4F23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8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9A2F-37CB-4696-9FA6-300E8790ABF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1" y="4416666"/>
            <a:ext cx="5605784" cy="4575249"/>
          </a:xfrm>
          <a:noFill/>
          <a:ln/>
        </p:spPr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9A2F-37CB-4696-9FA6-300E8790ABF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1" y="4416666"/>
            <a:ext cx="5605784" cy="4575249"/>
          </a:xfrm>
          <a:noFill/>
          <a:ln/>
        </p:spPr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9A2F-37CB-4696-9FA6-300E8790ABF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1" y="4416666"/>
            <a:ext cx="5605784" cy="4575249"/>
          </a:xfrm>
          <a:noFill/>
          <a:ln/>
        </p:spPr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9A2F-37CB-4696-9FA6-300E8790ABF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1" y="4416666"/>
            <a:ext cx="5605784" cy="4575249"/>
          </a:xfrm>
          <a:noFill/>
          <a:ln/>
        </p:spPr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9A2F-37CB-4696-9FA6-300E8790ABF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1" y="4416666"/>
            <a:ext cx="5605784" cy="4575249"/>
          </a:xfrm>
          <a:noFill/>
          <a:ln/>
        </p:spPr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A9A2F-37CB-4696-9FA6-300E8790ABF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11" y="4416666"/>
            <a:ext cx="5605784" cy="4575249"/>
          </a:xfrm>
          <a:noFill/>
          <a:ln/>
        </p:spPr>
        <p:txBody>
          <a:bodyPr/>
          <a:lstStyle/>
          <a:p>
            <a:endParaRPr lang="en-US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3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179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1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52F6-CD42-4296-8944-9EE53F15DE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594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1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61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0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69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813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6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6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5FE0F-0D28-4927-A98A-EA7621C1A888}" type="datetimeFigureOut">
              <a:rPr lang="en-US" smtClean="0"/>
              <a:t>5/21/20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C9B6C-FB90-4007-9957-F8F58124B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56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sv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mailto:mpimentel@njtransit.com" TargetMode="External"/><Relationship Id="rId5" Type="http://schemas.openxmlformats.org/officeDocument/2006/relationships/hyperlink" Target="mailto:npearson@njtransit.com" TargetMode="External"/><Relationship Id="rId6" Type="http://schemas.openxmlformats.org/officeDocument/2006/relationships/hyperlink" Target="mailto:srthomas@njtransit.com" TargetMode="External"/><Relationship Id="rId7" Type="http://schemas.openxmlformats.org/officeDocument/2006/relationships/hyperlink" Target="https://www.tasconline.com/ubaaccess" TargetMode="External"/><Relationship Id="rId8" Type="http://schemas.openxmlformats.org/officeDocument/2006/relationships/hyperlink" Target="http://www.express-scripts.com/" TargetMode="External"/><Relationship Id="rId9" Type="http://schemas.openxmlformats.org/officeDocument/2006/relationships/hyperlink" Target="http://www.eyemed.com/" TargetMode="External"/><Relationship Id="rId10" Type="http://schemas.openxmlformats.org/officeDocument/2006/relationships/hyperlink" Target="mailto:helpdesk@njtransit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www.horizoncareonline.com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Relationship Id="rId11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564" tIns="58782" rIns="117564" bIns="58782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5497514" y="3429000"/>
            <a:ext cx="5170487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lIns="117564" tIns="58782" rIns="117564" bIns="58782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6389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35183" y="803038"/>
            <a:ext cx="8382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Open Enrollment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Virtual Session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Rail Union Employees</a:t>
            </a:r>
          </a:p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/>
            <a:endParaRPr lang="en-US" sz="3200" dirty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Presented by:  </a:t>
            </a:r>
          </a:p>
          <a:p>
            <a:pPr algn="ctr"/>
            <a:r>
              <a:rPr lang="en-US" sz="3200" dirty="0">
                <a:solidFill>
                  <a:prstClr val="black"/>
                </a:solidFill>
                <a:latin typeface="Calibri"/>
              </a:rPr>
              <a:t>Milly Pimentel</a:t>
            </a:r>
          </a:p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52DC39-9101-49BA-9EDB-0031B3683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062" y="2726421"/>
            <a:ext cx="7381875" cy="189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141557"/>
      </p:ext>
    </p:extLst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876801" y="4343400"/>
            <a:ext cx="4867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8382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b="1" dirty="0"/>
              <a:t>	</a:t>
            </a:r>
            <a:endParaRPr lang="en-US" sz="2000" dirty="0"/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1905000" y="5410201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7620000" y="52578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410200" y="52578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grpSp>
        <p:nvGrpSpPr>
          <p:cNvPr id="24593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3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1859422" y="611054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Vision Care</a:t>
            </a:r>
            <a:endParaRPr lang="en-US" alt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1753572" y="1449254"/>
            <a:ext cx="8418512" cy="533300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Administered by EYEMED</a:t>
            </a:r>
          </a:p>
          <a:p>
            <a:pP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Benefit covers employees and eligible dependents </a:t>
            </a:r>
          </a:p>
          <a:p>
            <a:pP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Effective the same date as medical coverage </a:t>
            </a:r>
          </a:p>
          <a:p>
            <a:pPr>
              <a:buFont typeface="Arial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Reimbursement for eye exam, prescription lenses and contacts once a year 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1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474214"/>
              </p:ext>
            </p:extLst>
          </p:nvPr>
        </p:nvGraphicFramePr>
        <p:xfrm>
          <a:off x="2095856" y="3490438"/>
          <a:ext cx="7756732" cy="1950719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8783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783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76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Service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</a:rPr>
                        <a:t> 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Co-Pay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7499">
                <a:tc>
                  <a:txBody>
                    <a:bodyPr/>
                    <a:lstStyle/>
                    <a:p>
                      <a:r>
                        <a:rPr lang="en-US" dirty="0"/>
                        <a:t>Eye Exam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5629">
                <a:tc>
                  <a:txBody>
                    <a:bodyPr/>
                    <a:lstStyle/>
                    <a:p>
                      <a:r>
                        <a:rPr lang="en-US" dirty="0"/>
                        <a:t>Single Lenses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7499">
                <a:tc>
                  <a:txBody>
                    <a:bodyPr/>
                    <a:lstStyle/>
                    <a:p>
                      <a:r>
                        <a:rPr lang="en-US" dirty="0"/>
                        <a:t>Frames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20% off retail price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7499">
                <a:tc>
                  <a:txBody>
                    <a:bodyPr/>
                    <a:lstStyle/>
                    <a:p>
                      <a:r>
                        <a:rPr lang="en-US" dirty="0"/>
                        <a:t>Contact Lenses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$0 up to $80 allowance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85800"/>
            <a:ext cx="2667000" cy="175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36806"/>
      </p:ext>
    </p:extLst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876801" y="4343400"/>
            <a:ext cx="4867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8382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b="1" dirty="0"/>
              <a:t>	</a:t>
            </a:r>
            <a:endParaRPr lang="en-US" sz="2000" dirty="0"/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1905000" y="5410201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 rot="10800000">
            <a:off x="7620000" y="52578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372100" y="52578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grpSp>
        <p:nvGrpSpPr>
          <p:cNvPr id="24593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3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900728" y="498475"/>
            <a:ext cx="8372475" cy="67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Group Health Insurance Contribution</a:t>
            </a: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870302" y="1160915"/>
            <a:ext cx="8686800" cy="5592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Employees will contribute a flat rate for the medical, prescription, dental and basic life insurance plans.</a:t>
            </a:r>
          </a:p>
          <a:p>
            <a:endParaRPr lang="en-US" alt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Weekly contributions are withheld the first pay after the effective date of coverage</a:t>
            </a:r>
          </a:p>
          <a:p>
            <a:endParaRPr lang="en-US" altLang="en-US" sz="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2000" dirty="0">
                <a:latin typeface="Times New Roman" pitchFamily="18" charset="0"/>
                <a:cs typeface="Times New Roman" pitchFamily="18" charset="0"/>
              </a:rPr>
              <a:t>If you choose to opt out of coverage you must indicate your waiver on the enrollment form *</a:t>
            </a:r>
            <a:endParaRPr lang="en-US" altLang="en-US" sz="14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en-US" sz="1400" b="1" i="1" dirty="0">
                <a:latin typeface="Times New Roman" pitchFamily="18" charset="0"/>
                <a:cs typeface="Times New Roman" pitchFamily="18" charset="0"/>
              </a:rPr>
              <a:t>Monthly Rates effective July 2020 </a:t>
            </a: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altLang="en-US" sz="1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*Waivers are eligible for a $500 employer paid FSA account. </a:t>
            </a:r>
            <a:r>
              <a:rPr lang="en-US" altLang="en-US" sz="1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Enrollment is required. </a:t>
            </a:r>
            <a:r>
              <a:rPr lang="en-US" altLang="en-US" sz="1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 will not roll over into the next calendar year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228552"/>
              </p:ext>
            </p:extLst>
          </p:nvPr>
        </p:nvGraphicFramePr>
        <p:xfrm>
          <a:off x="2073048" y="3766658"/>
          <a:ext cx="8290151" cy="1584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0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475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291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11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4356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67749">
                <a:tc>
                  <a:txBody>
                    <a:bodyPr/>
                    <a:lstStyle/>
                    <a:p>
                      <a:r>
                        <a:rPr lang="en-US" dirty="0"/>
                        <a:t>Plan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Single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Parent/Child(ren)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Employee/Spouse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Family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r>
                        <a:rPr lang="en-US" sz="1400" dirty="0"/>
                        <a:t>PPO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$383.00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$383.00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$383.00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$383.00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r>
                        <a:rPr lang="en-US" sz="1400" dirty="0"/>
                        <a:t>Traditional (closed)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$246.00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$246.00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$246.00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$246.00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r>
                        <a:rPr lang="en-US" sz="1400" dirty="0"/>
                        <a:t>HMO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$160.00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7749">
                <a:tc>
                  <a:txBody>
                    <a:bodyPr/>
                    <a:lstStyle/>
                    <a:p>
                      <a:r>
                        <a:rPr lang="en-US" sz="1400" dirty="0"/>
                        <a:t>Direct Access 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$195.00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$195.00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$195.00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$195.00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89373"/>
      </p:ext>
    </p:extLst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6858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Programs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752601" y="1219200"/>
            <a:ext cx="8104464" cy="393191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 BCBS Blue365 Discount Program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NJT Transit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Fitness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discounts on gym memberships and Fitbits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Eating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discounts on meal prep services and more</a:t>
            </a:r>
          </a:p>
          <a:p>
            <a:pPr marL="0" indent="0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Lifestyle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discounts on hotels, travel and more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Website: </a:t>
            </a:r>
            <a:r>
              <a:rPr lang="en-US" sz="20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Blue365deals.com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A23AE2F-D1CB-4466-BE18-B9B3CB6DF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3156" y="5725792"/>
            <a:ext cx="3928844" cy="6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64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6CE044-BA05-4EB3-B15F-318AA7A6F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77" y="207527"/>
            <a:ext cx="10972800" cy="670224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Enrollment Procedure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2F2E29-B4F7-41D9-A052-E212B5E1AA17}"/>
              </a:ext>
            </a:extLst>
          </p:cNvPr>
          <p:cNvSpPr txBox="1"/>
          <p:nvPr/>
        </p:nvSpPr>
        <p:spPr>
          <a:xfrm>
            <a:off x="9529894" y="1141274"/>
            <a:ext cx="241602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Employee information including hire date and employee # will autofill upon logging in. Please review for accuracy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Select the coverage requested for Health, Vision and Dental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coverage option specifies who is being covered,  i.e. EE Only, EE/Spouse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would like to add/remove a dependent click button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to email documents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Left-Right 5">
            <a:extLst>
              <a:ext uri="{FF2B5EF4-FFF2-40B4-BE49-F238E27FC236}">
                <a16:creationId xmlns:a16="http://schemas.microsoft.com/office/drawing/2014/main" xmlns="" id="{0733AC4A-7525-469A-A9DF-34EACDD6F96B}"/>
              </a:ext>
            </a:extLst>
          </p:cNvPr>
          <p:cNvSpPr/>
          <p:nvPr/>
        </p:nvSpPr>
        <p:spPr>
          <a:xfrm>
            <a:off x="8751141" y="1889052"/>
            <a:ext cx="656543" cy="3858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7EE61C8-90B4-453C-9D2E-21387FBF0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2248" y="3244592"/>
            <a:ext cx="656542" cy="40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77C00A-DBE5-4156-A5E4-942745AB7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963" y="5002008"/>
            <a:ext cx="656542" cy="40846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4F2B558-3102-4C23-B2B0-6F45DF8980BE}"/>
              </a:ext>
            </a:extLst>
          </p:cNvPr>
          <p:cNvSpPr txBox="1"/>
          <p:nvPr/>
        </p:nvSpPr>
        <p:spPr>
          <a:xfrm>
            <a:off x="212520" y="5664914"/>
            <a:ext cx="2133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box to verify and click Submit Enrollment Form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2086FAA-6469-43AE-AD53-6B574C0ED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206" y="6019900"/>
            <a:ext cx="772497" cy="408467"/>
          </a:xfrm>
          <a:prstGeom prst="rect">
            <a:avLst/>
          </a:prstGeom>
        </p:spPr>
      </p:pic>
      <p:grpSp>
        <p:nvGrpSpPr>
          <p:cNvPr id="20" name="Group 26">
            <a:extLst>
              <a:ext uri="{FF2B5EF4-FFF2-40B4-BE49-F238E27FC236}">
                <a16:creationId xmlns:a16="http://schemas.microsoft.com/office/drawing/2014/main" xmlns="" id="{067C3253-D56F-40AB-B8F9-E8B0307C8BDE}"/>
              </a:ext>
            </a:extLst>
          </p:cNvPr>
          <p:cNvGrpSpPr>
            <a:grpSpLocks/>
          </p:cNvGrpSpPr>
          <p:nvPr/>
        </p:nvGrpSpPr>
        <p:grpSpPr bwMode="auto">
          <a:xfrm>
            <a:off x="1279491" y="60206"/>
            <a:ext cx="8686800" cy="396875"/>
            <a:chOff x="144" y="108"/>
            <a:chExt cx="5472" cy="250"/>
          </a:xfrm>
        </p:grpSpPr>
        <p:sp>
          <p:nvSpPr>
            <p:cNvPr id="22" name="Line 11">
              <a:extLst>
                <a:ext uri="{FF2B5EF4-FFF2-40B4-BE49-F238E27FC236}">
                  <a16:creationId xmlns:a16="http://schemas.microsoft.com/office/drawing/2014/main" xmlns="" id="{056BFC51-9DDA-46CB-BDF3-92923B11CD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Line 12">
              <a:extLst>
                <a:ext uri="{FF2B5EF4-FFF2-40B4-BE49-F238E27FC236}">
                  <a16:creationId xmlns:a16="http://schemas.microsoft.com/office/drawing/2014/main" xmlns="" id="{3FE47DBA-B10B-4E3A-B271-8F26121B88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Line 13">
              <a:extLst>
                <a:ext uri="{FF2B5EF4-FFF2-40B4-BE49-F238E27FC236}">
                  <a16:creationId xmlns:a16="http://schemas.microsoft.com/office/drawing/2014/main" xmlns="" id="{2E233C85-A3FC-42D7-ADE2-4CC70F0F83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Text Box 55">
              <a:extLst>
                <a:ext uri="{FF2B5EF4-FFF2-40B4-BE49-F238E27FC236}">
                  <a16:creationId xmlns:a16="http://schemas.microsoft.com/office/drawing/2014/main" xmlns="" id="{AEF35358-FEF0-4BFA-B72D-CA95C061BD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xmlns="" id="{950DF606-716B-4DFF-B7C2-12E4674F2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87" t="-335" r="5452" b="3225"/>
          <a:stretch/>
        </p:blipFill>
        <p:spPr>
          <a:xfrm>
            <a:off x="3117782" y="1221309"/>
            <a:ext cx="5640792" cy="5576486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xmlns="" id="{D48D48E7-F71E-4BAA-8058-E0A0A875C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564772" y="6019900"/>
            <a:ext cx="148805" cy="14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161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32819" y="685801"/>
            <a:ext cx="7726362" cy="5746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Phone Numbers</a:t>
            </a:r>
            <a:endParaRPr lang="en-US" alt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6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0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6377541"/>
              </p:ext>
            </p:extLst>
          </p:nvPr>
        </p:nvGraphicFramePr>
        <p:xfrm>
          <a:off x="1601598" y="1315040"/>
          <a:ext cx="10025543" cy="4715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40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98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99165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3313">
                <a:tc>
                  <a:txBody>
                    <a:bodyPr/>
                    <a:lstStyle/>
                    <a:p>
                      <a:r>
                        <a:rPr lang="en-US" dirty="0"/>
                        <a:t>Contact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Email &amp; Website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67073">
                <a:tc>
                  <a:txBody>
                    <a:bodyPr/>
                    <a:lstStyle/>
                    <a:p>
                      <a:r>
                        <a:rPr lang="en-US" b="0" dirty="0"/>
                        <a:t>NJ Transit Benefits Department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P: 973-378-6016</a:t>
                      </a:r>
                    </a:p>
                    <a:p>
                      <a:r>
                        <a:rPr lang="en-US" b="0" dirty="0"/>
                        <a:t>P: 973-378-6033</a:t>
                      </a:r>
                    </a:p>
                    <a:p>
                      <a:r>
                        <a:rPr lang="en-US" b="0" dirty="0"/>
                        <a:t>P: 973-378-6035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hlinkClick r:id="rId4"/>
                        </a:rPr>
                        <a:t>mpimentel@njtransit.com</a:t>
                      </a:r>
                      <a:endParaRPr lang="en-US" b="0" dirty="0"/>
                    </a:p>
                    <a:p>
                      <a:r>
                        <a:rPr lang="en-US" b="0" dirty="0">
                          <a:hlinkClick r:id="rId5"/>
                        </a:rPr>
                        <a:t>npearson@njtransit.com</a:t>
                      </a:r>
                      <a:endParaRPr lang="en-US" b="0" dirty="0"/>
                    </a:p>
                    <a:p>
                      <a:r>
                        <a:rPr lang="en-US" b="0" dirty="0">
                          <a:hlinkClick r:id="rId6"/>
                        </a:rPr>
                        <a:t>srthomas@njtransit.com</a:t>
                      </a:r>
                      <a:endParaRPr lang="en-US" b="0" dirty="0"/>
                    </a:p>
                    <a:p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6951">
                <a:tc>
                  <a:txBody>
                    <a:bodyPr/>
                    <a:lstStyle/>
                    <a:p>
                      <a:r>
                        <a:rPr lang="en-US" b="0" dirty="0"/>
                        <a:t>Horizon</a:t>
                      </a:r>
                      <a:r>
                        <a:rPr lang="en-US" b="0" baseline="0" dirty="0"/>
                        <a:t> BCBSNJ Member Services </a:t>
                      </a:r>
                    </a:p>
                    <a:p>
                      <a:r>
                        <a:rPr lang="en-US" b="0" baseline="0" dirty="0"/>
                        <a:t>Medical and Dental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/>
                    </a:p>
                    <a:p>
                      <a:r>
                        <a:rPr lang="en-US" b="0" dirty="0"/>
                        <a:t>877-241-8414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b="0" dirty="0">
                        <a:hlinkClick r:id="" action="ppaction://noaction"/>
                      </a:endParaRPr>
                    </a:p>
                    <a:p>
                      <a:r>
                        <a:rPr lang="en-US" b="0" dirty="0">
                          <a:hlinkClick r:id="" action="ppaction://noaction"/>
                        </a:rPr>
                        <a:t>www.horizonblue.com/njtransit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16951">
                <a:tc>
                  <a:txBody>
                    <a:bodyPr/>
                    <a:lstStyle/>
                    <a:p>
                      <a:r>
                        <a:rPr lang="en-US" b="0" dirty="0"/>
                        <a:t>TASC FSA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888-595-2261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hlinkClick r:id="rId7"/>
                        </a:rPr>
                        <a:t>https://www.tasconline.com/ubaaccess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73313">
                <a:tc>
                  <a:txBody>
                    <a:bodyPr/>
                    <a:lstStyle/>
                    <a:p>
                      <a:r>
                        <a:rPr lang="en-US" b="0" dirty="0"/>
                        <a:t>Express </a:t>
                      </a:r>
                      <a:r>
                        <a:rPr lang="en-US" b="0" baseline="0" dirty="0"/>
                        <a:t>Scripts Member Services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877-796-9759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hlinkClick r:id="rId8"/>
                        </a:rPr>
                        <a:t>www.express-scripts.com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3313">
                <a:tc>
                  <a:txBody>
                    <a:bodyPr/>
                    <a:lstStyle/>
                    <a:p>
                      <a:r>
                        <a:rPr lang="en-US" b="0" dirty="0"/>
                        <a:t>EYEMED Member</a:t>
                      </a:r>
                      <a:r>
                        <a:rPr lang="en-US" b="0" baseline="0" dirty="0"/>
                        <a:t> Services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855-219-4576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hlinkClick r:id="rId9"/>
                        </a:rPr>
                        <a:t>www.eyemed.com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3313">
                <a:tc>
                  <a:txBody>
                    <a:bodyPr/>
                    <a:lstStyle/>
                    <a:p>
                      <a:r>
                        <a:rPr lang="en-US" b="0" dirty="0"/>
                        <a:t>NJ Transit Help Desk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/>
                        <a:t>973-491-4357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10"/>
                        </a:rPr>
                        <a:t>helpdesk@njtransit.com</a:t>
                      </a:r>
                      <a:endParaRPr 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92739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40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8" name="Group 18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2540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1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2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9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931989" y="1865313"/>
            <a:ext cx="8523287" cy="3789362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Times New Roman" charset="0"/>
                <a:cs typeface="Times New Roman" charset="0"/>
              </a:rPr>
              <a:t>Open Enrollment Begins May 11</a:t>
            </a:r>
            <a:r>
              <a:rPr lang="en-US" altLang="en-US" sz="2400" baseline="30000" dirty="0">
                <a:latin typeface="Times New Roman" charset="0"/>
                <a:cs typeface="Times New Roman" charset="0"/>
              </a:rPr>
              <a:t>th</a:t>
            </a:r>
          </a:p>
          <a:p>
            <a:pPr marL="0" indent="0">
              <a:buNone/>
              <a:defRPr/>
            </a:pPr>
            <a:endParaRPr lang="en-US" altLang="en-US" sz="2400" baseline="30000" dirty="0">
              <a:latin typeface="Times New Roman" charset="0"/>
              <a:cs typeface="Times New Roman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Times New Roman" charset="0"/>
                <a:cs typeface="Times New Roman" charset="0"/>
              </a:rPr>
              <a:t>Last Day to Enroll is May 29</a:t>
            </a:r>
            <a:r>
              <a:rPr lang="en-US" altLang="en-US" sz="2400" baseline="30000" dirty="0">
                <a:latin typeface="Times New Roman" charset="0"/>
                <a:cs typeface="Times New Roman" charset="0"/>
              </a:rPr>
              <a:t>th</a:t>
            </a:r>
            <a:r>
              <a:rPr lang="en-US" altLang="en-US" sz="2400" dirty="0">
                <a:latin typeface="Times New Roman" charset="0"/>
                <a:cs typeface="Times New Roman" charset="0"/>
              </a:rPr>
              <a:t> 11:59 P.M.</a:t>
            </a:r>
          </a:p>
          <a:p>
            <a:pPr marL="0" indent="0">
              <a:buNone/>
              <a:defRPr/>
            </a:pPr>
            <a:endParaRPr lang="en-US" altLang="en-US" sz="2400" dirty="0">
              <a:latin typeface="Times New Roman" charset="0"/>
              <a:cs typeface="Times New Roman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Times New Roman" charset="0"/>
                <a:cs typeface="Times New Roman" charset="0"/>
              </a:rPr>
              <a:t>Any changes made are effective </a:t>
            </a:r>
            <a:r>
              <a:rPr lang="en-US" altLang="en-US" sz="2400" b="1" u="sng" dirty="0">
                <a:latin typeface="Times New Roman" charset="0"/>
                <a:cs typeface="Times New Roman" charset="0"/>
              </a:rPr>
              <a:t>July 1, 2020</a:t>
            </a:r>
          </a:p>
          <a:p>
            <a:pPr marL="0" indent="0">
              <a:buNone/>
              <a:defRPr/>
            </a:pPr>
            <a:endParaRPr lang="en-US" altLang="en-US" sz="2400" dirty="0">
              <a:latin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r>
              <a:rPr lang="en-US" altLang="en-US" sz="2400" b="1" dirty="0">
                <a:latin typeface="Times New Roman" charset="0"/>
                <a:cs typeface="Times New Roman" charset="0"/>
              </a:rPr>
              <a:t>	</a:t>
            </a:r>
            <a:endParaRPr lang="en-US" altLang="en-US" sz="2800" b="1" dirty="0">
              <a:latin typeface="Times New Roman" charset="0"/>
              <a:cs typeface="Times New Roman" charset="0"/>
            </a:endParaRPr>
          </a:p>
          <a:p>
            <a:pPr marL="0" indent="0">
              <a:buNone/>
              <a:defRPr/>
            </a:pPr>
            <a:r>
              <a:rPr lang="en-US" altLang="en-US" sz="2800" b="1" dirty="0">
                <a:latin typeface="Times New Roman" charset="0"/>
                <a:cs typeface="Times New Roman" charset="0"/>
              </a:rPr>
              <a:t>					</a:t>
            </a:r>
            <a:endParaRPr lang="en-US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01317" y="644525"/>
            <a:ext cx="6858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Open Enrollment Dates </a:t>
            </a:r>
            <a:endParaRPr lang="en-US" altLang="en-US" sz="3600" dirty="0">
              <a:latin typeface="Century Gothic" pitchFamily="34" charset="0"/>
              <a:cs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68129"/>
      </p:ext>
    </p:extLst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B7153A-D9D1-4080-89F0-64762D5AA658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0487" name="Group 15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0488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89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8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887786" y="1264444"/>
            <a:ext cx="8675687" cy="51038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hours per week hired to work in a regular full time position</a:t>
            </a:r>
          </a:p>
          <a:p>
            <a:pPr marL="0" indent="0">
              <a:buNone/>
              <a:defRPr/>
            </a:pPr>
            <a:endParaRPr lang="en-US" altLang="en-US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Eligible Dependents: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legal spouse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up to age 26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required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Marriage Certificate to add spouse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Birth Certificate for spouse and child(</a:t>
            </a:r>
            <a:r>
              <a:rPr lang="en-US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ren</a:t>
            </a: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Security Cards for spouse and child(ren)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Page of Federal Tax Form 1040 with financial information redacted/masked to add a spouse/partner*</a:t>
            </a:r>
          </a:p>
          <a:p>
            <a:pPr marL="914400" lvl="2" indent="0">
              <a:buNone/>
              <a:defRPr/>
            </a:pPr>
            <a:r>
              <a:rPr lang="en-US" sz="900" dirty="0"/>
              <a:t>*</a:t>
            </a:r>
            <a:r>
              <a:rPr lang="en-US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Please contact the Benefits department if you are unable to provide a redacted/masked copy of your Federal Tax Form 1040</a:t>
            </a:r>
          </a:p>
          <a:p>
            <a:pPr marL="914400" lvl="2" indent="0">
              <a:buNone/>
              <a:defRPr/>
            </a:pPr>
            <a:endParaRPr lang="en-US" sz="900" i="1" dirty="0"/>
          </a:p>
          <a:p>
            <a:pPr marL="0" indent="0" algn="ctr">
              <a:buNone/>
              <a:defRPr/>
            </a:pP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Elections are effective July 1, 2020 – June 30, 2021, unless you have a change in status or experience a qualifying life event – such as marriage, divorce, or birth or adoption of a child.  Remember - If you experience a qualifying event, you must contact the Employee Benefits Department within 31 calendar days of the date of the event to enroll a dependent or wait until the next open enrollment period</a:t>
            </a:r>
            <a:r>
              <a:rPr lang="en-US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en-US" altLang="en-US" sz="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altLang="en-US" dirty="0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827214" y="599586"/>
            <a:ext cx="804068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Eligibility</a:t>
            </a:r>
            <a:endParaRPr lang="en-US" alt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MPj0409613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1" y="1676400"/>
            <a:ext cx="1944687" cy="2370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1887285"/>
      </p:ext>
    </p:extLst>
  </p:cSld>
  <p:clrMapOvr>
    <a:masterClrMapping/>
  </p:clrMapOvr>
  <p:transition xmlns:p14="http://schemas.microsoft.com/office/powerpoint/2010/main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876801" y="4343400"/>
            <a:ext cx="4867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8382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b="1" dirty="0"/>
              <a:t>	</a:t>
            </a:r>
            <a:endParaRPr lang="en-US" sz="2000" dirty="0"/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1905000" y="5410201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7620000" y="52578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410200" y="52578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grpSp>
        <p:nvGrpSpPr>
          <p:cNvPr id="24593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3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903576" y="568325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Medical Plan Choices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81201" y="1329532"/>
            <a:ext cx="7877175" cy="426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Administered through Horizon BCBSNJ</a:t>
            </a:r>
          </a:p>
          <a:p>
            <a:pPr>
              <a:buFontTx/>
              <a:buNone/>
            </a:pPr>
            <a:endParaRPr lang="en-US" alt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Three Options: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Preferred Provider Organization (PPO)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Health Maintenance Organization (HMO)</a:t>
            </a:r>
          </a:p>
          <a:p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Direct Access 10 (DA10)</a:t>
            </a:r>
          </a:p>
          <a:p>
            <a:pPr>
              <a:buFontTx/>
              <a:buNone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altLang="en-US" sz="1600" dirty="0">
              <a:latin typeface="Century Gothic" pitchFamily="34" charset="0"/>
              <a:cs typeface="Century Gothic" pitchFamily="34" charset="0"/>
            </a:endParaRP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5664" r="6889" b="6836"/>
          <a:stretch>
            <a:fillRect/>
          </a:stretch>
        </p:blipFill>
        <p:spPr bwMode="auto">
          <a:xfrm>
            <a:off x="8572184" y="2438400"/>
            <a:ext cx="1791016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5676566"/>
      </p:ext>
    </p:extLst>
  </p:cSld>
  <p:clrMapOvr>
    <a:masterClrMapping/>
  </p:clrMapOvr>
  <p:transition xmlns:p14="http://schemas.microsoft.com/office/powerpoint/2010/main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876801" y="4343400"/>
            <a:ext cx="4867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8382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b="1" dirty="0"/>
              <a:t>	</a:t>
            </a:r>
            <a:endParaRPr lang="en-US" sz="2000" dirty="0"/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1905000" y="5410201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7620000" y="52578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410200" y="52578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grpSp>
        <p:nvGrpSpPr>
          <p:cNvPr id="24593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3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5664" r="6889" b="6836"/>
          <a:stretch>
            <a:fillRect/>
          </a:stretch>
        </p:blipFill>
        <p:spPr bwMode="auto">
          <a:xfrm>
            <a:off x="8648384" y="1978730"/>
            <a:ext cx="1791016" cy="259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663700" y="639763"/>
            <a:ext cx="8699500" cy="906462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Features of a PPO and DA-10 Plan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1843088" y="1828801"/>
            <a:ext cx="8340725" cy="43545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unique network of doctors and hospitals</a:t>
            </a:r>
          </a:p>
          <a:p>
            <a:pPr>
              <a:spcBef>
                <a:spcPct val="0"/>
              </a:spcBef>
              <a:buFont typeface="Arial"/>
              <a:buChar char="•"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primary care physician required</a:t>
            </a:r>
          </a:p>
          <a:p>
            <a:pPr>
              <a:buFont typeface="Arial"/>
              <a:buChar char="•"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and out-of-network benefits available</a:t>
            </a:r>
          </a:p>
          <a:p>
            <a:pPr>
              <a:buFont typeface="Arial"/>
              <a:buChar char="•"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referrals required for specialists visits</a:t>
            </a:r>
          </a:p>
          <a:p>
            <a:pPr marL="0" indent="0">
              <a:buNone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Flat co-pays and coinsurance applies to services</a:t>
            </a:r>
          </a:p>
          <a:p>
            <a:pPr>
              <a:buFont typeface="Arial"/>
              <a:buChar char="•"/>
              <a:defRPr/>
            </a:pPr>
            <a:endParaRPr lang="en-US" alt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/>
              <a:buChar char="•"/>
              <a:defRPr/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preventative care such as annual exams, well-baby care, and certain screenings will be covered with </a:t>
            </a:r>
            <a: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cost sharing</a:t>
            </a:r>
          </a:p>
          <a:p>
            <a:pPr marL="0" indent="0">
              <a:buNone/>
              <a:defRPr/>
            </a:pPr>
            <a:endParaRPr lang="en-US" altLang="en-US" sz="1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548517"/>
      </p:ext>
    </p:extLst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876801" y="4343400"/>
            <a:ext cx="4867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8382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b="1" dirty="0"/>
              <a:t>	</a:t>
            </a:r>
            <a:endParaRPr lang="en-US" sz="2000" dirty="0"/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1905000" y="5410201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7620000" y="52578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410200" y="52578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grpSp>
        <p:nvGrpSpPr>
          <p:cNvPr id="24593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3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1981200" y="787993"/>
            <a:ext cx="8229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Important Features of an HMO* Plan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949450" y="1786732"/>
            <a:ext cx="8108950" cy="461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endParaRPr lang="en-US" altLang="en-US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 managed care network of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	physicians and facilities </a:t>
            </a:r>
          </a:p>
          <a:p>
            <a:pPr marL="0" indent="0">
              <a:buNone/>
            </a:pP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rimary </a:t>
            </a: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hysician (PCP) coordinates </a:t>
            </a:r>
            <a:br>
              <a:rPr lang="en-US" altLang="en-US" sz="14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your health care</a:t>
            </a:r>
          </a:p>
          <a:p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No coinsurance or claim forms to file</a:t>
            </a:r>
          </a:p>
          <a:p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Referrals required for specialists office visits</a:t>
            </a:r>
          </a:p>
          <a:p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Certain preventative care such as annual exams, well-baby care, and certain screenings will be covered with </a:t>
            </a:r>
            <a:r>
              <a:rPr lang="en-US" altLang="en-US" sz="1400" b="1" dirty="0">
                <a:latin typeface="Times New Roman" pitchFamily="18" charset="0"/>
                <a:cs typeface="Times New Roman" pitchFamily="18" charset="0"/>
              </a:rPr>
              <a:t>no cost sharing</a:t>
            </a:r>
          </a:p>
          <a:p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sz="1400" dirty="0">
                <a:latin typeface="Times New Roman" pitchFamily="18" charset="0"/>
                <a:cs typeface="Times New Roman" pitchFamily="18" charset="0"/>
              </a:rPr>
              <a:t>All services must be rendered at an in-network provider or facility</a:t>
            </a:r>
          </a:p>
          <a:p>
            <a:pPr marL="0" indent="0">
              <a:buNone/>
            </a:pP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*Employees hired after 07/01/2016, must enroll with the HMO for the 1</a:t>
            </a:r>
            <a:r>
              <a:rPr lang="en-US" altLang="en-US" sz="1400" baseline="30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altLang="en-US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five (5) years of employment </a:t>
            </a:r>
          </a:p>
          <a:p>
            <a:pPr marL="0" indent="0" algn="ctr">
              <a:buNone/>
            </a:pPr>
            <a:endParaRPr lang="en-US" altLang="en-US" sz="14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1144" y="1805781"/>
            <a:ext cx="2728912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869581"/>
      </p:ext>
    </p:extLst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876801" y="4343400"/>
            <a:ext cx="4867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44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8382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b="1" dirty="0"/>
              <a:t>	</a:t>
            </a:r>
            <a:endParaRPr lang="en-US" sz="2000" dirty="0"/>
          </a:p>
        </p:txBody>
      </p:sp>
      <p:sp>
        <p:nvSpPr>
          <p:cNvPr id="24580" name="Rectangle 10"/>
          <p:cNvSpPr>
            <a:spLocks noChangeArrowheads="1"/>
          </p:cNvSpPr>
          <p:nvPr/>
        </p:nvSpPr>
        <p:spPr bwMode="auto">
          <a:xfrm>
            <a:off x="1905000" y="5410201"/>
            <a:ext cx="381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7620000" y="52578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sp>
        <p:nvSpPr>
          <p:cNvPr id="24582" name="Rectangle 12"/>
          <p:cNvSpPr>
            <a:spLocks noChangeArrowheads="1"/>
          </p:cNvSpPr>
          <p:nvPr/>
        </p:nvSpPr>
        <p:spPr bwMode="auto">
          <a:xfrm>
            <a:off x="5410200" y="5257801"/>
            <a:ext cx="205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grpSp>
        <p:nvGrpSpPr>
          <p:cNvPr id="24593" name="Group 26"/>
          <p:cNvGrpSpPr>
            <a:grpSpLocks/>
          </p:cNvGrpSpPr>
          <p:nvPr/>
        </p:nvGrpSpPr>
        <p:grpSpPr bwMode="auto">
          <a:xfrm>
            <a:off x="1752600" y="106363"/>
            <a:ext cx="8686800" cy="396875"/>
            <a:chOff x="144" y="108"/>
            <a:chExt cx="5472" cy="250"/>
          </a:xfrm>
        </p:grpSpPr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 bwMode="auto">
          <a:xfrm>
            <a:off x="1807080" y="492124"/>
            <a:ext cx="8614873" cy="65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400" dirty="0">
                <a:latin typeface="Times New Roman" pitchFamily="18" charset="0"/>
                <a:cs typeface="Times New Roman" pitchFamily="18" charset="0"/>
              </a:rPr>
              <a:t>Medical Plans Comparison At A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Glance</a:t>
            </a:r>
          </a:p>
        </p:txBody>
      </p:sp>
      <p:graphicFrame>
        <p:nvGraphicFramePr>
          <p:cNvPr id="1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975996"/>
              </p:ext>
            </p:extLst>
          </p:nvPr>
        </p:nvGraphicFramePr>
        <p:xfrm>
          <a:off x="159391" y="939577"/>
          <a:ext cx="11434194" cy="594452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{2D5ABB26-0587-4C30-8999-92F81FD0307C}</a:tableStyleId>
              </a:tblPr>
              <a:tblGrid>
                <a:gridCol w="14426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727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3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508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6592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12405">
                  <a:extLst>
                    <a:ext uri="{9D8B030D-6E8A-4147-A177-3AD203B41FA5}">
                      <a16:colId xmlns:a16="http://schemas.microsoft.com/office/drawing/2014/main" xmlns="" val="705325245"/>
                    </a:ext>
                  </a:extLst>
                </a:gridCol>
                <a:gridCol w="1661978">
                  <a:extLst>
                    <a:ext uri="{9D8B030D-6E8A-4147-A177-3AD203B41FA5}">
                      <a16:colId xmlns:a16="http://schemas.microsoft.com/office/drawing/2014/main" xmlns="" val="2480708348"/>
                    </a:ext>
                  </a:extLst>
                </a:gridCol>
              </a:tblGrid>
              <a:tr h="242149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BlueCard</a:t>
                      </a:r>
                      <a:r>
                        <a:rPr lang="en-US" sz="1200" b="1" baseline="0" dirty="0">
                          <a:effectLst/>
                        </a:rPr>
                        <a:t> PPO</a:t>
                      </a:r>
                      <a:endParaRPr lang="en-US" sz="1200" b="1" dirty="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HMO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Direct Access (DA-10)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776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</a:rPr>
                        <a:t>In-Network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</a:rPr>
                        <a:t>Out-of-Network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</a:rPr>
                        <a:t>In-Network</a:t>
                      </a:r>
                      <a:endParaRPr lang="en-US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</a:rPr>
                        <a:t>Out-of- Network</a:t>
                      </a:r>
                      <a:endParaRPr lang="en-US" sz="1200" b="1" i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effectLst/>
                        </a:rPr>
                        <a:t>In-Network</a:t>
                      </a:r>
                      <a:endParaRPr lang="en-US" sz="1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i="1" dirty="0">
                        <a:effectLst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i="1" dirty="0">
                          <a:effectLst/>
                        </a:rPr>
                        <a:t>Out-of-Network</a:t>
                      </a:r>
                      <a:endParaRPr lang="en-US" sz="10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20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Deductibles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None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Out-of-Network Services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Are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 Not Covered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$250 (single)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$500 (family)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$500  (single)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$1000 (family)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89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Office Visits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</a:t>
                      </a:r>
                      <a:r>
                        <a:rPr lang="en-US" sz="1200" baseline="0" dirty="0">
                          <a:effectLst/>
                        </a:rPr>
                        <a:t> copay, plan pays 100%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70%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$5 copay,</a:t>
                      </a:r>
                      <a:r>
                        <a:rPr lang="en-US" sz="1200" kern="1200" baseline="0" dirty="0">
                          <a:effectLst/>
                        </a:rPr>
                        <a:t> plan pays 100%</a:t>
                      </a:r>
                      <a:endParaRPr lang="en-US" sz="12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$10 copay (PCP)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$20 (Specialist)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60% after deductible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560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Diagnostic</a:t>
                      </a:r>
                      <a:r>
                        <a:rPr lang="en-US" sz="1200" baseline="0" dirty="0">
                          <a:effectLst/>
                        </a:rPr>
                        <a:t> </a:t>
                      </a:r>
                      <a:r>
                        <a:rPr lang="en-US" sz="1200" b="0" baseline="0" dirty="0">
                          <a:effectLst/>
                        </a:rPr>
                        <a:t>Laboratory/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effectLst/>
                        </a:rPr>
                        <a:t>Radiology</a:t>
                      </a:r>
                      <a:endParaRPr lang="en-US" sz="12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90%  in office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r>
                        <a:rPr lang="en-US" sz="1200" baseline="0" dirty="0">
                          <a:effectLst/>
                        </a:rPr>
                        <a:t> at Outpatient facility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70%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 in office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$35 copay</a:t>
                      </a:r>
                      <a:r>
                        <a:rPr lang="en-US" sz="1200" baseline="0" dirty="0">
                          <a:effectLst/>
                        </a:rPr>
                        <a:t> at Outpatient facility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60% after deductible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560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Inpatient Stays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70% after $500 copay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100%</a:t>
                      </a:r>
                      <a:endParaRPr lang="en-US" sz="12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$100 copay then $100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60% after deductible and $100 copay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82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Outpatient Surgeries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100%</a:t>
                      </a:r>
                      <a:endParaRPr lang="en-US" sz="1200" b="1" dirty="0"/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70%</a:t>
                      </a:r>
                      <a:endParaRPr lang="en-US" sz="1200" b="1" dirty="0"/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$35 copay,</a:t>
                      </a:r>
                      <a:r>
                        <a:rPr lang="en-US" sz="1200" baseline="0" dirty="0"/>
                        <a:t> plan pays 100%</a:t>
                      </a:r>
                      <a:endParaRPr lang="en-US" sz="1200" b="1" dirty="0"/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100% after deductible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60% after deductible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61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Durable</a:t>
                      </a:r>
                      <a:r>
                        <a:rPr lang="en-US" sz="105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Medical Equipment –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aseline="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ex: CPAP machine</a:t>
                      </a:r>
                      <a:endParaRPr lang="en-US" sz="105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70%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80%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 after deductible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60% after deductible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9200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Emergency Room Visits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$50</a:t>
                      </a:r>
                      <a:r>
                        <a:rPr lang="en-US" sz="1200" baseline="0" dirty="0">
                          <a:effectLst/>
                        </a:rPr>
                        <a:t> copay, plan pays 90%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$35 copay, plan pays 100%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 after $100 facility co-pay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100% after $100 facility co-pay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2000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Vision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Not Covered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$5 copay</a:t>
                      </a:r>
                      <a:r>
                        <a:rPr lang="en-US" sz="1200" baseline="0" dirty="0"/>
                        <a:t>  for exam</a:t>
                      </a:r>
                    </a:p>
                    <a:p>
                      <a:pPr algn="ctr"/>
                      <a:r>
                        <a:rPr lang="en-US" sz="1200" baseline="0" dirty="0"/>
                        <a:t>$50 reimbursement for hardware</a:t>
                      </a:r>
                      <a:endParaRPr lang="en-US" sz="1200" dirty="0"/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Not Covered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800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Telemedicine</a:t>
                      </a: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$5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Copay must register with AmericanWell at 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hlinkClick r:id="rId3"/>
                        </a:rPr>
                        <a:t>www.Horizoncareonline.com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67" marR="6856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89296"/>
      </p:ext>
    </p:extLst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66653381"/>
              </p:ext>
            </p:extLst>
          </p:nvPr>
        </p:nvGraphicFramePr>
        <p:xfrm>
          <a:off x="1981200" y="629174"/>
          <a:ext cx="8229600" cy="788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8127887"/>
              </p:ext>
            </p:extLst>
          </p:nvPr>
        </p:nvGraphicFramePr>
        <p:xfrm>
          <a:off x="1981200" y="16002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Group 26">
            <a:extLst>
              <a:ext uri="{FF2B5EF4-FFF2-40B4-BE49-F238E27FC236}">
                <a16:creationId xmlns:a16="http://schemas.microsoft.com/office/drawing/2014/main" xmlns="" id="{82F4E7B6-E5BD-437C-932F-2C04033795D5}"/>
              </a:ext>
            </a:extLst>
          </p:cNvPr>
          <p:cNvGrpSpPr>
            <a:grpSpLocks/>
          </p:cNvGrpSpPr>
          <p:nvPr/>
        </p:nvGrpSpPr>
        <p:grpSpPr bwMode="auto">
          <a:xfrm>
            <a:off x="1752600" y="106363"/>
            <a:ext cx="8686800" cy="396875"/>
            <a:chOff x="144" y="108"/>
            <a:chExt cx="5472" cy="250"/>
          </a:xfrm>
        </p:grpSpPr>
        <p:sp>
          <p:nvSpPr>
            <p:cNvPr id="7" name="Line 11">
              <a:extLst>
                <a:ext uri="{FF2B5EF4-FFF2-40B4-BE49-F238E27FC236}">
                  <a16:creationId xmlns:a16="http://schemas.microsoft.com/office/drawing/2014/main" xmlns="" id="{96ABB910-E6B6-4145-86B9-EC040FB243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" name="Line 12">
              <a:extLst>
                <a:ext uri="{FF2B5EF4-FFF2-40B4-BE49-F238E27FC236}">
                  <a16:creationId xmlns:a16="http://schemas.microsoft.com/office/drawing/2014/main" xmlns="" id="{39B9D46E-2D14-495C-BF78-B6B414A908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Line 13">
              <a:extLst>
                <a:ext uri="{FF2B5EF4-FFF2-40B4-BE49-F238E27FC236}">
                  <a16:creationId xmlns:a16="http://schemas.microsoft.com/office/drawing/2014/main" xmlns="" id="{EAF78739-9F1F-40EA-9AEC-D357ECC615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 Box 55">
              <a:extLst>
                <a:ext uri="{FF2B5EF4-FFF2-40B4-BE49-F238E27FC236}">
                  <a16:creationId xmlns:a16="http://schemas.microsoft.com/office/drawing/2014/main" xmlns="" id="{32D4F9F8-20AF-4A43-ACD3-6F83C79099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400800" y="838200"/>
            <a:ext cx="2895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100000"/>
              </a:spcBef>
            </a:pPr>
            <a:r>
              <a:rPr lang="en-US" b="1" dirty="0"/>
              <a:t>	</a:t>
            </a:r>
            <a:endParaRPr lang="en-US" sz="2000" dirty="0"/>
          </a:p>
        </p:txBody>
      </p:sp>
      <p:sp>
        <p:nvSpPr>
          <p:cNvPr id="24581" name="Rectangle 11"/>
          <p:cNvSpPr>
            <a:spLocks noChangeArrowheads="1"/>
          </p:cNvSpPr>
          <p:nvPr/>
        </p:nvSpPr>
        <p:spPr bwMode="auto">
          <a:xfrm>
            <a:off x="7620000" y="5257801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endParaRPr lang="en-US" b="1" dirty="0"/>
          </a:p>
        </p:txBody>
      </p:sp>
      <p:grpSp>
        <p:nvGrpSpPr>
          <p:cNvPr id="24593" name="Group 26"/>
          <p:cNvGrpSpPr>
            <a:grpSpLocks/>
          </p:cNvGrpSpPr>
          <p:nvPr/>
        </p:nvGrpSpPr>
        <p:grpSpPr bwMode="auto">
          <a:xfrm>
            <a:off x="1752600" y="171451"/>
            <a:ext cx="8686800" cy="396875"/>
            <a:chOff x="144" y="108"/>
            <a:chExt cx="5472" cy="250"/>
          </a:xfrm>
        </p:grpSpPr>
        <p:sp>
          <p:nvSpPr>
            <p:cNvPr id="24597" name="Line 11"/>
            <p:cNvSpPr>
              <a:spLocks noChangeShapeType="1"/>
            </p:cNvSpPr>
            <p:nvPr/>
          </p:nvSpPr>
          <p:spPr bwMode="auto">
            <a:xfrm>
              <a:off x="144" y="240"/>
              <a:ext cx="5472" cy="0"/>
            </a:xfrm>
            <a:prstGeom prst="line">
              <a:avLst/>
            </a:prstGeom>
            <a:noFill/>
            <a:ln w="76200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8" name="Line 12"/>
            <p:cNvSpPr>
              <a:spLocks noChangeShapeType="1"/>
            </p:cNvSpPr>
            <p:nvPr/>
          </p:nvSpPr>
          <p:spPr bwMode="auto">
            <a:xfrm>
              <a:off x="144" y="192"/>
              <a:ext cx="5472" cy="0"/>
            </a:xfrm>
            <a:prstGeom prst="line">
              <a:avLst/>
            </a:prstGeom>
            <a:noFill/>
            <a:ln w="7620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9" name="Line 13"/>
            <p:cNvSpPr>
              <a:spLocks noChangeShapeType="1"/>
            </p:cNvSpPr>
            <p:nvPr/>
          </p:nvSpPr>
          <p:spPr bwMode="auto">
            <a:xfrm>
              <a:off x="144" y="288"/>
              <a:ext cx="5472" cy="0"/>
            </a:xfrm>
            <a:prstGeom prst="line">
              <a:avLst/>
            </a:prstGeom>
            <a:noFill/>
            <a:ln w="7620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5927" name="Text Box 55"/>
            <p:cNvSpPr txBox="1">
              <a:spLocks noChangeArrowheads="1"/>
            </p:cNvSpPr>
            <p:nvPr/>
          </p:nvSpPr>
          <p:spPr bwMode="auto">
            <a:xfrm>
              <a:off x="3936" y="108"/>
              <a:ext cx="16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endParaRPr>
            </a:p>
          </p:txBody>
        </p:sp>
      </p:grpSp>
      <p:pic>
        <p:nvPicPr>
          <p:cNvPr id="13" name="Picture 19" descr="Logocle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9200" y="6183314"/>
            <a:ext cx="1600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 txBox="1">
            <a:spLocks/>
          </p:cNvSpPr>
          <p:nvPr/>
        </p:nvSpPr>
        <p:spPr bwMode="auto">
          <a:xfrm>
            <a:off x="1905000" y="479990"/>
            <a:ext cx="7886700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Times New Roman" pitchFamily="18" charset="0"/>
                <a:cs typeface="Times New Roman" pitchFamily="18" charset="0"/>
              </a:rPr>
              <a:t>Prescription Drug Plan At A Glance</a:t>
            </a:r>
            <a:br>
              <a:rPr lang="en-US" altLang="en-US" sz="3200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2400" i="1" dirty="0">
                <a:latin typeface="Times New Roman" pitchFamily="18" charset="0"/>
                <a:cs typeface="Times New Roman" pitchFamily="18" charset="0"/>
              </a:rPr>
              <a:t>Administered by Express Scripts Inc. (ESI)</a:t>
            </a:r>
          </a:p>
        </p:txBody>
      </p:sp>
      <p:sp>
        <p:nvSpPr>
          <p:cNvPr id="17" name="TextBox 2"/>
          <p:cNvSpPr txBox="1">
            <a:spLocks noChangeArrowheads="1"/>
          </p:cNvSpPr>
          <p:nvPr/>
        </p:nvSpPr>
        <p:spPr bwMode="auto">
          <a:xfrm>
            <a:off x="1752600" y="1638300"/>
            <a:ext cx="8850085" cy="7879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Prescription Drug benefits are automatic when you enroll in one of the medical plan options</a:t>
            </a: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 cost of the prescription drug is included with the medical premium</a:t>
            </a: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You will receive a separate ID card from ESI once enrolled</a:t>
            </a: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altLang="en-US" sz="1600" dirty="0">
                <a:latin typeface="Times New Roman" pitchFamily="18" charset="0"/>
                <a:cs typeface="Times New Roman" pitchFamily="18" charset="0"/>
              </a:rPr>
              <a:t>There is a mandatory mail order for all maintenance drugs – 1</a:t>
            </a:r>
            <a:r>
              <a:rPr lang="en-US" altLang="en-US" sz="1600" baseline="30000" dirty="0">
                <a:latin typeface="Times New Roman" panose="02020603050405020304" pitchFamily="18" charset="0"/>
                <a:cs typeface="Times New Roman" pitchFamily="18" charset="0"/>
              </a:rPr>
              <a:t>st</a:t>
            </a:r>
            <a:r>
              <a:rPr lang="en-US" altLang="en-US" sz="1600" dirty="0">
                <a:latin typeface="Times New Roman" panose="02020603050405020304" pitchFamily="18" charset="0"/>
                <a:cs typeface="Times New Roman" pitchFamily="18" charset="0"/>
              </a:rPr>
              <a:t> two fills at pharmacy then mail order</a:t>
            </a:r>
          </a:p>
          <a:p>
            <a:pPr>
              <a:buFont typeface="Arial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Mail Order for Maintenance Drugs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90-day supply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Generic 0% co-pay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Brand name 20%, 30% co-pay where Generic available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$35.00 Maximum</a:t>
            </a:r>
            <a:endParaRPr lang="en-US" sz="1600" dirty="0"/>
          </a:p>
          <a:p>
            <a:pPr marL="457200" lvl="1" indent="0"/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Retail Pharmacy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Generic 10% co-pay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Brand Name 20%, 30% co-pay where Generic available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$35.00 Maximum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/>
              <a:t>34-day supply or 100 units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/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300435"/>
      </p:ext>
    </p:extLst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1283</Words>
  <Application>Microsoft Macintosh PowerPoint</Application>
  <PresentationFormat>Custom</PresentationFormat>
  <Paragraphs>321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Discount Programs</vt:lpstr>
      <vt:lpstr> Enrollment Procedure</vt:lpstr>
      <vt:lpstr>Important Phone Numbers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Darby, Dominique A.   (CFINDAD)</dc:creator>
  <cp:lastModifiedBy>admin</cp:lastModifiedBy>
  <cp:revision>38</cp:revision>
  <dcterms:created xsi:type="dcterms:W3CDTF">2020-05-13T15:32:19Z</dcterms:created>
  <dcterms:modified xsi:type="dcterms:W3CDTF">2020-05-21T17:14:49Z</dcterms:modified>
</cp:coreProperties>
</file>