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sldIdLst>
    <p:sldId id="256" r:id="rId2"/>
    <p:sldId id="257" r:id="rId3"/>
    <p:sldId id="258" r:id="rId4"/>
    <p:sldId id="259" r:id="rId5"/>
    <p:sldId id="260" r:id="rId6"/>
    <p:sldId id="261" r:id="rId7"/>
    <p:sldId id="262" r:id="rId8"/>
    <p:sldId id="263" r:id="rId9"/>
    <p:sldId id="264" r:id="rId10"/>
    <p:sldId id="270" r:id="rId11"/>
    <p:sldId id="271" r:id="rId12"/>
    <p:sldId id="267" r:id="rId13"/>
    <p:sldId id="265"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109BE0-BB70-40E0-8DEB-AFB604234C38}" type="datetimeFigureOut">
              <a:rPr lang="en-US" smtClean="0"/>
              <a:t>2/25/2021</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D9856C9E-1B0D-4C9D-8385-2AA6150A1F12}"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39413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109BE0-BB70-40E0-8DEB-AFB604234C38}"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56C9E-1B0D-4C9D-8385-2AA6150A1F12}"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89264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109BE0-BB70-40E0-8DEB-AFB604234C38}"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56C9E-1B0D-4C9D-8385-2AA6150A1F12}"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2856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109BE0-BB70-40E0-8DEB-AFB604234C38}"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56C9E-1B0D-4C9D-8385-2AA6150A1F12}"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81741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109BE0-BB70-40E0-8DEB-AFB604234C38}"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56C9E-1B0D-4C9D-8385-2AA6150A1F12}"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21963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109BE0-BB70-40E0-8DEB-AFB604234C38}" type="datetimeFigureOut">
              <a:rPr lang="en-US" smtClean="0"/>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56C9E-1B0D-4C9D-8385-2AA6150A1F12}"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4263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109BE0-BB70-40E0-8DEB-AFB604234C38}" type="datetimeFigureOut">
              <a:rPr lang="en-US" smtClean="0"/>
              <a:t>2/25/2021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856C9E-1B0D-4C9D-8385-2AA6150A1F12}"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48079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109BE0-BB70-40E0-8DEB-AFB604234C38}" type="datetimeFigureOut">
              <a:rPr lang="en-US" smtClean="0"/>
              <a:t>2/25/2021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856C9E-1B0D-4C9D-8385-2AA6150A1F12}"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3623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109BE0-BB70-40E0-8DEB-AFB604234C38}" type="datetimeFigureOut">
              <a:rPr lang="en-US" smtClean="0"/>
              <a:t>2/25/2021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856C9E-1B0D-4C9D-8385-2AA6150A1F12}" type="slidenum">
              <a:rPr lang="en-US" smtClean="0"/>
              <a:t>‹#›</a:t>
            </a:fld>
            <a:endParaRPr lang="en-US"/>
          </a:p>
        </p:txBody>
      </p:sp>
    </p:spTree>
    <p:extLst>
      <p:ext uri="{BB962C8B-B14F-4D97-AF65-F5344CB8AC3E}">
        <p14:creationId xmlns:p14="http://schemas.microsoft.com/office/powerpoint/2010/main" val="703251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109BE0-BB70-40E0-8DEB-AFB604234C38}" type="datetimeFigureOut">
              <a:rPr lang="en-US" smtClean="0"/>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56C9E-1B0D-4C9D-8385-2AA6150A1F12}"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56883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0109BE0-BB70-40E0-8DEB-AFB604234C38}" type="datetimeFigureOut">
              <a:rPr lang="en-US" smtClean="0"/>
              <a:t>2/25/2021</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D9856C9E-1B0D-4C9D-8385-2AA6150A1F12}"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15021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0109BE0-BB70-40E0-8DEB-AFB604234C38}" type="datetimeFigureOut">
              <a:rPr lang="en-US" smtClean="0"/>
              <a:t>2/25/2021</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9856C9E-1B0D-4C9D-8385-2AA6150A1F12}"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47643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2DD5D-EA3B-49D6-BFEA-60FE19B5FC5F}"/>
              </a:ext>
            </a:extLst>
          </p:cNvPr>
          <p:cNvSpPr>
            <a:spLocks noGrp="1"/>
          </p:cNvSpPr>
          <p:nvPr>
            <p:ph type="ctrTitle"/>
          </p:nvPr>
        </p:nvSpPr>
        <p:spPr/>
        <p:txBody>
          <a:bodyPr/>
          <a:lstStyle/>
          <a:p>
            <a:r>
              <a:rPr lang="en-US" dirty="0"/>
              <a:t>Penalty Timecards</a:t>
            </a:r>
          </a:p>
        </p:txBody>
      </p:sp>
      <p:sp>
        <p:nvSpPr>
          <p:cNvPr id="3" name="Subtitle 2">
            <a:extLst>
              <a:ext uri="{FF2B5EF4-FFF2-40B4-BE49-F238E27FC236}">
                <a16:creationId xmlns:a16="http://schemas.microsoft.com/office/drawing/2014/main" id="{A9154C21-384E-4616-AB64-D7583D4E14DD}"/>
              </a:ext>
            </a:extLst>
          </p:cNvPr>
          <p:cNvSpPr>
            <a:spLocks noGrp="1"/>
          </p:cNvSpPr>
          <p:nvPr>
            <p:ph type="subTitle" idx="1"/>
          </p:nvPr>
        </p:nvSpPr>
        <p:spPr/>
        <p:txBody>
          <a:bodyPr/>
          <a:lstStyle/>
          <a:p>
            <a:r>
              <a:rPr lang="en-US" dirty="0"/>
              <a:t>Purpose, instructions, reasons and effects </a:t>
            </a:r>
          </a:p>
        </p:txBody>
      </p:sp>
    </p:spTree>
    <p:extLst>
      <p:ext uri="{BB962C8B-B14F-4D97-AF65-F5344CB8AC3E}">
        <p14:creationId xmlns:p14="http://schemas.microsoft.com/office/powerpoint/2010/main" val="2265293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6AD76-2FF5-4E04-AB03-D0FB5B258C52}"/>
              </a:ext>
            </a:extLst>
          </p:cNvPr>
          <p:cNvSpPr>
            <a:spLocks noGrp="1"/>
          </p:cNvSpPr>
          <p:nvPr>
            <p:ph type="title"/>
          </p:nvPr>
        </p:nvSpPr>
        <p:spPr/>
        <p:txBody>
          <a:bodyPr/>
          <a:lstStyle/>
          <a:p>
            <a:r>
              <a:rPr lang="en-US" dirty="0"/>
              <a:t>Successful Arbitrator awards</a:t>
            </a:r>
          </a:p>
        </p:txBody>
      </p:sp>
      <p:sp>
        <p:nvSpPr>
          <p:cNvPr id="3" name="Content Placeholder 2">
            <a:extLst>
              <a:ext uri="{FF2B5EF4-FFF2-40B4-BE49-F238E27FC236}">
                <a16:creationId xmlns:a16="http://schemas.microsoft.com/office/drawing/2014/main" id="{41B4AFC9-C753-4177-9201-2D7FBD248A89}"/>
              </a:ext>
            </a:extLst>
          </p:cNvPr>
          <p:cNvSpPr>
            <a:spLocks noGrp="1"/>
          </p:cNvSpPr>
          <p:nvPr>
            <p:ph idx="1"/>
          </p:nvPr>
        </p:nvSpPr>
        <p:spPr/>
        <p:txBody>
          <a:bodyPr/>
          <a:lstStyle/>
          <a:p>
            <a:pPr marL="0" indent="0">
              <a:buNone/>
            </a:pPr>
            <a:r>
              <a:rPr lang="en-US" dirty="0"/>
              <a:t>Rule 23 Q&amp;A 101</a:t>
            </a:r>
          </a:p>
          <a:p>
            <a:pPr marL="0" indent="0">
              <a:buNone/>
            </a:pPr>
            <a:r>
              <a:rPr lang="en-US" sz="2000" dirty="0"/>
              <a:t>Question 101 How will employees who are called and used to perform services in advance of their regular assignment and then revert to their regular assignment be compensated?</a:t>
            </a:r>
          </a:p>
          <a:p>
            <a:pPr marL="0" indent="0">
              <a:buNone/>
            </a:pPr>
            <a:r>
              <a:rPr lang="en-US" sz="2000" dirty="0"/>
              <a:t>Answer Those employees shall be paid 8 hours straight time compensation pursuant to the provisions SBA 952 Award number 13.</a:t>
            </a:r>
          </a:p>
          <a:p>
            <a:endParaRPr lang="en-US" dirty="0"/>
          </a:p>
        </p:txBody>
      </p:sp>
    </p:spTree>
    <p:extLst>
      <p:ext uri="{BB962C8B-B14F-4D97-AF65-F5344CB8AC3E}">
        <p14:creationId xmlns:p14="http://schemas.microsoft.com/office/powerpoint/2010/main" val="1083639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2841B1-2C2F-4C35-995E-592A0066AC78}"/>
              </a:ext>
            </a:extLst>
          </p:cNvPr>
          <p:cNvPicPr>
            <a:picLocks noChangeAspect="1"/>
          </p:cNvPicPr>
          <p:nvPr/>
        </p:nvPicPr>
        <p:blipFill>
          <a:blip r:embed="rId2"/>
          <a:stretch>
            <a:fillRect/>
          </a:stretch>
        </p:blipFill>
        <p:spPr>
          <a:xfrm>
            <a:off x="2085975" y="2519362"/>
            <a:ext cx="8020050" cy="1819275"/>
          </a:xfrm>
          <a:prstGeom prst="rect">
            <a:avLst/>
          </a:prstGeom>
        </p:spPr>
      </p:pic>
    </p:spTree>
    <p:extLst>
      <p:ext uri="{BB962C8B-B14F-4D97-AF65-F5344CB8AC3E}">
        <p14:creationId xmlns:p14="http://schemas.microsoft.com/office/powerpoint/2010/main" val="3423345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D7FA-AE35-41FF-AE65-F09FB7C59AD0}"/>
              </a:ext>
            </a:extLst>
          </p:cNvPr>
          <p:cNvSpPr>
            <a:spLocks noGrp="1"/>
          </p:cNvSpPr>
          <p:nvPr>
            <p:ph type="title"/>
          </p:nvPr>
        </p:nvSpPr>
        <p:spPr>
          <a:xfrm>
            <a:off x="1442405" y="529438"/>
            <a:ext cx="5532328" cy="1830584"/>
          </a:xfrm>
        </p:spPr>
        <p:txBody>
          <a:bodyPr/>
          <a:lstStyle/>
          <a:p>
            <a:r>
              <a:rPr lang="en-US" dirty="0"/>
              <a:t>penalties, where we are currently </a:t>
            </a:r>
          </a:p>
        </p:txBody>
      </p:sp>
      <p:pic>
        <p:nvPicPr>
          <p:cNvPr id="6" name="Picture Placeholder 5" descr="A picture containing text, floor, indoor&#10;&#10;Description automatically generated">
            <a:extLst>
              <a:ext uri="{FF2B5EF4-FFF2-40B4-BE49-F238E27FC236}">
                <a16:creationId xmlns:a16="http://schemas.microsoft.com/office/drawing/2014/main" id="{6455344F-C7F0-46B7-84BC-930B079B9AC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895" r="1895"/>
          <a:stretch>
            <a:fillRect/>
          </a:stretch>
        </p:blipFill>
        <p:spPr/>
      </p:pic>
      <p:sp>
        <p:nvSpPr>
          <p:cNvPr id="4" name="Text Placeholder 3">
            <a:extLst>
              <a:ext uri="{FF2B5EF4-FFF2-40B4-BE49-F238E27FC236}">
                <a16:creationId xmlns:a16="http://schemas.microsoft.com/office/drawing/2014/main" id="{B20F3D95-3120-4627-8D6A-87BCAC838174}"/>
              </a:ext>
            </a:extLst>
          </p:cNvPr>
          <p:cNvSpPr>
            <a:spLocks noGrp="1"/>
          </p:cNvSpPr>
          <p:nvPr>
            <p:ph type="body" sz="half" idx="2"/>
          </p:nvPr>
        </p:nvSpPr>
        <p:spPr>
          <a:xfrm>
            <a:off x="1450329" y="2622117"/>
            <a:ext cx="5524404" cy="2003742"/>
          </a:xfrm>
        </p:spPr>
        <p:txBody>
          <a:bodyPr>
            <a:normAutofit fontScale="77500" lnSpcReduction="20000"/>
          </a:bodyPr>
          <a:lstStyle/>
          <a:p>
            <a:r>
              <a:rPr lang="en-US" dirty="0"/>
              <a:t>Most denials will come from the verification department, this is on the bottom of your payroll advice </a:t>
            </a:r>
          </a:p>
          <a:p>
            <a:r>
              <a:rPr lang="en-US" dirty="0"/>
              <a:t>If you received a letter for a denial from labor relations that is because of the backlog of claims, verification was unable to handle so labor relations had to step in and process them, they sent letters out, it is the same as the denial on bottom of your advice (as a side note this is triggering penalty claims from the TCU because it’s a violation of their agreement)   </a:t>
            </a:r>
          </a:p>
          <a:p>
            <a:endParaRPr lang="en-US" dirty="0"/>
          </a:p>
        </p:txBody>
      </p:sp>
    </p:spTree>
    <p:extLst>
      <p:ext uri="{BB962C8B-B14F-4D97-AF65-F5344CB8AC3E}">
        <p14:creationId xmlns:p14="http://schemas.microsoft.com/office/powerpoint/2010/main" val="4249878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7995E-58B6-416F-B0DB-FEC2B8527C07}"/>
              </a:ext>
            </a:extLst>
          </p:cNvPr>
          <p:cNvSpPr>
            <a:spLocks noGrp="1"/>
          </p:cNvSpPr>
          <p:nvPr>
            <p:ph type="title"/>
          </p:nvPr>
        </p:nvSpPr>
        <p:spPr/>
        <p:txBody>
          <a:bodyPr/>
          <a:lstStyle/>
          <a:p>
            <a:r>
              <a:rPr lang="en-US" dirty="0"/>
              <a:t>penalties, where we are currently </a:t>
            </a:r>
          </a:p>
        </p:txBody>
      </p:sp>
      <p:sp>
        <p:nvSpPr>
          <p:cNvPr id="3" name="Content Placeholder 2">
            <a:extLst>
              <a:ext uri="{FF2B5EF4-FFF2-40B4-BE49-F238E27FC236}">
                <a16:creationId xmlns:a16="http://schemas.microsoft.com/office/drawing/2014/main" id="{58F28FDF-2446-430C-A5B0-CB91860FEAC0}"/>
              </a:ext>
            </a:extLst>
          </p:cNvPr>
          <p:cNvSpPr>
            <a:spLocks noGrp="1"/>
          </p:cNvSpPr>
          <p:nvPr>
            <p:ph idx="1"/>
          </p:nvPr>
        </p:nvSpPr>
        <p:spPr/>
        <p:txBody>
          <a:bodyPr/>
          <a:lstStyle/>
          <a:p>
            <a:r>
              <a:rPr lang="en-US" dirty="0"/>
              <a:t>We have a major backlog, and are meeting periodically with labor relations to work through claims, we have some as old as 2016, as these are resolved members will be notified via the local 60 office </a:t>
            </a:r>
          </a:p>
        </p:txBody>
      </p:sp>
    </p:spTree>
    <p:extLst>
      <p:ext uri="{BB962C8B-B14F-4D97-AF65-F5344CB8AC3E}">
        <p14:creationId xmlns:p14="http://schemas.microsoft.com/office/powerpoint/2010/main" val="892877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078DA-3FEC-4327-AC55-5E8A3EFA26DE}"/>
              </a:ext>
            </a:extLst>
          </p:cNvPr>
          <p:cNvSpPr>
            <a:spLocks noGrp="1"/>
          </p:cNvSpPr>
          <p:nvPr>
            <p:ph type="title"/>
          </p:nvPr>
        </p:nvSpPr>
        <p:spPr/>
        <p:txBody>
          <a:bodyPr/>
          <a:lstStyle/>
          <a:p>
            <a:r>
              <a:rPr lang="en-US" dirty="0"/>
              <a:t>penalties, where we are currently </a:t>
            </a:r>
          </a:p>
        </p:txBody>
      </p:sp>
      <p:sp>
        <p:nvSpPr>
          <p:cNvPr id="3" name="Content Placeholder 2">
            <a:extLst>
              <a:ext uri="{FF2B5EF4-FFF2-40B4-BE49-F238E27FC236}">
                <a16:creationId xmlns:a16="http://schemas.microsoft.com/office/drawing/2014/main" id="{B35B0FBB-C72F-4F4D-95DE-508A4BCE87AB}"/>
              </a:ext>
            </a:extLst>
          </p:cNvPr>
          <p:cNvSpPr>
            <a:spLocks noGrp="1"/>
          </p:cNvSpPr>
          <p:nvPr>
            <p:ph idx="1"/>
          </p:nvPr>
        </p:nvSpPr>
        <p:spPr/>
        <p:txBody>
          <a:bodyPr>
            <a:normAutofit/>
          </a:bodyPr>
          <a:lstStyle/>
          <a:p>
            <a:r>
              <a:rPr lang="en-US" sz="6600"/>
              <a:t>Q &amp; A  </a:t>
            </a:r>
            <a:endParaRPr lang="en-US" sz="6600" dirty="0"/>
          </a:p>
        </p:txBody>
      </p:sp>
    </p:spTree>
    <p:extLst>
      <p:ext uri="{BB962C8B-B14F-4D97-AF65-F5344CB8AC3E}">
        <p14:creationId xmlns:p14="http://schemas.microsoft.com/office/powerpoint/2010/main" val="854254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F53829-8EC4-4BFF-8722-55FBAC861A07}"/>
              </a:ext>
            </a:extLst>
          </p:cNvPr>
          <p:cNvSpPr txBox="1"/>
          <p:nvPr/>
        </p:nvSpPr>
        <p:spPr>
          <a:xfrm>
            <a:off x="1233995" y="506027"/>
            <a:ext cx="9756560" cy="4832092"/>
          </a:xfrm>
          <a:prstGeom prst="rect">
            <a:avLst/>
          </a:prstGeom>
          <a:noFill/>
        </p:spPr>
        <p:txBody>
          <a:bodyPr wrap="square">
            <a:spAutoFit/>
          </a:bodyPr>
          <a:lstStyle/>
          <a:p>
            <a:r>
              <a:rPr lang="en-US" sz="2800" dirty="0"/>
              <a:t>There are times that the carrier violates the agreement between NJ Transit and SMART-TD that results in a member submitting a timecard for payment.  This process is contained in Rule No. 42 of the current agreement. To highlight this agreement, here are some points to keep in mind.</a:t>
            </a:r>
          </a:p>
          <a:p>
            <a:endParaRPr lang="en-US" sz="2800" dirty="0"/>
          </a:p>
          <a:p>
            <a:r>
              <a:rPr lang="en-US" sz="2800" dirty="0"/>
              <a:t>A member has thirty (30) days from the date of the occurrence on which the claim is based, to submit the claim.  If the claimant is absent because of sickness, temporary disability, leave of absence, vacation or suspension the time limits shall be extended by the number of days the claimant is absent.</a:t>
            </a:r>
          </a:p>
        </p:txBody>
      </p:sp>
    </p:spTree>
    <p:extLst>
      <p:ext uri="{BB962C8B-B14F-4D97-AF65-F5344CB8AC3E}">
        <p14:creationId xmlns:p14="http://schemas.microsoft.com/office/powerpoint/2010/main" val="1886324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3737B0-9990-4B7B-8F9D-6583123A8836}"/>
              </a:ext>
            </a:extLst>
          </p:cNvPr>
          <p:cNvSpPr txBox="1"/>
          <p:nvPr/>
        </p:nvSpPr>
        <p:spPr>
          <a:xfrm>
            <a:off x="417251" y="183451"/>
            <a:ext cx="10582182" cy="4185761"/>
          </a:xfrm>
          <a:prstGeom prst="rect">
            <a:avLst/>
          </a:prstGeom>
          <a:noFill/>
        </p:spPr>
        <p:txBody>
          <a:bodyPr wrap="square" anchor="ctr">
            <a:spAutoFit/>
          </a:bodyPr>
          <a:lstStyle/>
          <a:p>
            <a:r>
              <a:rPr lang="en-US" sz="1400" dirty="0"/>
              <a:t>The claim must include all the information concerning the claim such as:</a:t>
            </a:r>
          </a:p>
          <a:p>
            <a:endParaRPr lang="en-US" sz="1400" dirty="0"/>
          </a:p>
          <a:p>
            <a:r>
              <a:rPr lang="en-US" sz="1400" dirty="0"/>
              <a:t> Name, occupation, employee number, division.</a:t>
            </a:r>
          </a:p>
          <a:p>
            <a:pPr marL="171450" indent="-171450">
              <a:buFont typeface="Arial" panose="020B0604020202020204" pitchFamily="34" charset="0"/>
              <a:buChar char="•"/>
            </a:pPr>
            <a:r>
              <a:rPr lang="en-US" sz="1400" dirty="0"/>
              <a:t> Train symbol or job number.</a:t>
            </a:r>
          </a:p>
          <a:p>
            <a:pPr marL="171450" indent="-171450">
              <a:buFont typeface="Arial" panose="020B0604020202020204" pitchFamily="34" charset="0"/>
              <a:buChar char="•"/>
            </a:pPr>
            <a:r>
              <a:rPr lang="en-US" sz="1400" dirty="0"/>
              <a:t>On and off duty time.</a:t>
            </a:r>
          </a:p>
          <a:p>
            <a:pPr marL="171450" indent="-171450">
              <a:buFont typeface="Arial" panose="020B0604020202020204" pitchFamily="34" charset="0"/>
              <a:buChar char="•"/>
            </a:pPr>
            <a:r>
              <a:rPr lang="en-US" sz="1400" dirty="0"/>
              <a:t>Date and time of day work was performed.</a:t>
            </a:r>
          </a:p>
          <a:p>
            <a:pPr marL="171450" indent="-171450">
              <a:buFont typeface="Arial" panose="020B0604020202020204" pitchFamily="34" charset="0"/>
              <a:buChar char="•"/>
            </a:pPr>
            <a:r>
              <a:rPr lang="en-US" sz="1400" dirty="0"/>
              <a:t>Location and details of work preformed for which claim is filed</a:t>
            </a:r>
          </a:p>
          <a:p>
            <a:pPr marL="171450" indent="-171450">
              <a:buFont typeface="Arial" panose="020B0604020202020204" pitchFamily="34" charset="0"/>
              <a:buChar char="•"/>
            </a:pPr>
            <a:r>
              <a:rPr lang="en-US" sz="1400" dirty="0"/>
              <a:t>Upon whose orders work was performed.</a:t>
            </a:r>
          </a:p>
          <a:p>
            <a:pPr marL="171450" indent="-171450">
              <a:buFont typeface="Arial" panose="020B0604020202020204" pitchFamily="34" charset="0"/>
              <a:buChar char="•"/>
            </a:pPr>
            <a:r>
              <a:rPr lang="en-US" sz="1400" dirty="0"/>
              <a:t>Description of instruction issued to have such work performed.</a:t>
            </a:r>
          </a:p>
          <a:p>
            <a:pPr marL="171450" indent="-171450">
              <a:buFont typeface="Arial" panose="020B0604020202020204" pitchFamily="34" charset="0"/>
              <a:buChar char="•"/>
            </a:pPr>
            <a:r>
              <a:rPr lang="en-US" sz="1400" dirty="0"/>
              <a:t>Claim being made, rule violation, and all related information for supporting claim.</a:t>
            </a:r>
          </a:p>
          <a:p>
            <a:pPr marL="171450" indent="-171450">
              <a:buFont typeface="Arial" panose="020B0604020202020204" pitchFamily="34" charset="0"/>
              <a:buChar char="•"/>
            </a:pPr>
            <a:r>
              <a:rPr lang="en-US" sz="1400" dirty="0"/>
              <a:t>Location on the property for receipt of response.</a:t>
            </a:r>
          </a:p>
          <a:p>
            <a:pPr marL="171450" indent="-171450">
              <a:buFont typeface="Arial" panose="020B0604020202020204" pitchFamily="34" charset="0"/>
              <a:buChar char="•"/>
            </a:pPr>
            <a:r>
              <a:rPr lang="en-US" sz="1400" dirty="0"/>
              <a:t>The Claim shall be filed with the original and a duplicate copy.  The claim timecard will be signed by you and dated by the company representative (ticket receiver clerks), and a copy returned to the claimant for his/her records.  Locations where the claim can be submitted to the carrier are listed in the carrier’s TRO-12, under penalty claims.</a:t>
            </a:r>
          </a:p>
          <a:p>
            <a:pPr marL="171450" indent="-171450">
              <a:buFont typeface="Arial" panose="020B0604020202020204" pitchFamily="34" charset="0"/>
              <a:buChar char="•"/>
            </a:pPr>
            <a:r>
              <a:rPr lang="en-US" sz="1400" dirty="0"/>
              <a:t>The carrier has up to sixty (60) days from the date the claim is submitted to either pay or deny the claim.  UTU members receive the denials on their payroll printout.</a:t>
            </a:r>
          </a:p>
          <a:p>
            <a:pPr marL="171450" indent="-171450">
              <a:buFont typeface="Arial" panose="020B0604020202020204" pitchFamily="34" charset="0"/>
              <a:buChar char="•"/>
            </a:pPr>
            <a:r>
              <a:rPr lang="en-US" sz="1400" dirty="0"/>
              <a:t>If the claim is denied, the claimant must provide a copy of the timecard and the denial report to the Union office.  If additional information concerning the facts surrounding the claim can be provided, the claimant should also include this.  The Union will then prepare an appeal to the carrier.  The appeal must be filed within sixty (60) days from the date the denial is received.</a:t>
            </a:r>
          </a:p>
        </p:txBody>
      </p:sp>
    </p:spTree>
    <p:extLst>
      <p:ext uri="{BB962C8B-B14F-4D97-AF65-F5344CB8AC3E}">
        <p14:creationId xmlns:p14="http://schemas.microsoft.com/office/powerpoint/2010/main" val="3500920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schematic&#10;&#10;Description automatically generated">
            <a:extLst>
              <a:ext uri="{FF2B5EF4-FFF2-40B4-BE49-F238E27FC236}">
                <a16:creationId xmlns:a16="http://schemas.microsoft.com/office/drawing/2014/main" id="{0715625C-4C7A-4EA3-9525-A736BC4F0C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901" y="0"/>
            <a:ext cx="10875147" cy="6858000"/>
          </a:xfrm>
          <a:prstGeom prst="rect">
            <a:avLst/>
          </a:prstGeom>
        </p:spPr>
      </p:pic>
      <p:sp>
        <p:nvSpPr>
          <p:cNvPr id="4" name="TextBox 3">
            <a:extLst>
              <a:ext uri="{FF2B5EF4-FFF2-40B4-BE49-F238E27FC236}">
                <a16:creationId xmlns:a16="http://schemas.microsoft.com/office/drawing/2014/main" id="{D7655BDA-AF42-4352-A1BF-31AB9EFB346D}"/>
              </a:ext>
            </a:extLst>
          </p:cNvPr>
          <p:cNvSpPr txBox="1"/>
          <p:nvPr/>
        </p:nvSpPr>
        <p:spPr>
          <a:xfrm>
            <a:off x="5334000" y="504825"/>
            <a:ext cx="1504950" cy="369332"/>
          </a:xfrm>
          <a:prstGeom prst="rect">
            <a:avLst/>
          </a:prstGeom>
          <a:noFill/>
        </p:spPr>
        <p:txBody>
          <a:bodyPr wrap="square" rtlCol="0">
            <a:spAutoFit/>
          </a:bodyPr>
          <a:lstStyle/>
          <a:p>
            <a:r>
              <a:rPr lang="en-US" b="1" dirty="0"/>
              <a:t>PENALTY</a:t>
            </a:r>
            <a:r>
              <a:rPr lang="en-US" dirty="0"/>
              <a:t>  </a:t>
            </a:r>
          </a:p>
        </p:txBody>
      </p:sp>
      <p:sp>
        <p:nvSpPr>
          <p:cNvPr id="5" name="TextBox 4">
            <a:extLst>
              <a:ext uri="{FF2B5EF4-FFF2-40B4-BE49-F238E27FC236}">
                <a16:creationId xmlns:a16="http://schemas.microsoft.com/office/drawing/2014/main" id="{0E8FD8EF-DB4D-4364-A06A-93FA417FFC1F}"/>
              </a:ext>
            </a:extLst>
          </p:cNvPr>
          <p:cNvSpPr txBox="1"/>
          <p:nvPr/>
        </p:nvSpPr>
        <p:spPr>
          <a:xfrm>
            <a:off x="5381624" y="1464707"/>
            <a:ext cx="1457325" cy="369332"/>
          </a:xfrm>
          <a:prstGeom prst="rect">
            <a:avLst/>
          </a:prstGeom>
          <a:noFill/>
        </p:spPr>
        <p:txBody>
          <a:bodyPr wrap="square" rtlCol="0">
            <a:spAutoFit/>
          </a:bodyPr>
          <a:lstStyle/>
          <a:p>
            <a:r>
              <a:rPr lang="en-US" dirty="0"/>
              <a:t>S V - 9 0</a:t>
            </a:r>
          </a:p>
        </p:txBody>
      </p:sp>
      <p:sp>
        <p:nvSpPr>
          <p:cNvPr id="6" name="TextBox 5">
            <a:extLst>
              <a:ext uri="{FF2B5EF4-FFF2-40B4-BE49-F238E27FC236}">
                <a16:creationId xmlns:a16="http://schemas.microsoft.com/office/drawing/2014/main" id="{CB8077F5-D725-4B93-A868-286F97889400}"/>
              </a:ext>
            </a:extLst>
          </p:cNvPr>
          <p:cNvSpPr txBox="1"/>
          <p:nvPr/>
        </p:nvSpPr>
        <p:spPr>
          <a:xfrm>
            <a:off x="7114574" y="1464707"/>
            <a:ext cx="1457325" cy="369332"/>
          </a:xfrm>
          <a:prstGeom prst="rect">
            <a:avLst/>
          </a:prstGeom>
          <a:noFill/>
        </p:spPr>
        <p:txBody>
          <a:bodyPr wrap="square" rtlCol="0">
            <a:spAutoFit/>
          </a:bodyPr>
          <a:lstStyle/>
          <a:p>
            <a:r>
              <a:rPr lang="en-US" b="1" dirty="0"/>
              <a:t>0 2  2  8 2  1</a:t>
            </a:r>
          </a:p>
        </p:txBody>
      </p:sp>
      <p:sp>
        <p:nvSpPr>
          <p:cNvPr id="7" name="TextBox 6">
            <a:extLst>
              <a:ext uri="{FF2B5EF4-FFF2-40B4-BE49-F238E27FC236}">
                <a16:creationId xmlns:a16="http://schemas.microsoft.com/office/drawing/2014/main" id="{765695ED-C44D-4C8B-BE65-5D387ABDBA17}"/>
              </a:ext>
            </a:extLst>
          </p:cNvPr>
          <p:cNvSpPr txBox="1"/>
          <p:nvPr/>
        </p:nvSpPr>
        <p:spPr>
          <a:xfrm>
            <a:off x="1590675" y="2101036"/>
            <a:ext cx="1285875" cy="369332"/>
          </a:xfrm>
          <a:prstGeom prst="rect">
            <a:avLst/>
          </a:prstGeom>
          <a:noFill/>
        </p:spPr>
        <p:txBody>
          <a:bodyPr wrap="square" rtlCol="0">
            <a:spAutoFit/>
          </a:bodyPr>
          <a:lstStyle/>
          <a:p>
            <a:r>
              <a:rPr lang="en-US" b="1" dirty="0"/>
              <a:t>0 8 0 8 6 0</a:t>
            </a:r>
          </a:p>
        </p:txBody>
      </p:sp>
      <p:sp>
        <p:nvSpPr>
          <p:cNvPr id="8" name="TextBox 7">
            <a:extLst>
              <a:ext uri="{FF2B5EF4-FFF2-40B4-BE49-F238E27FC236}">
                <a16:creationId xmlns:a16="http://schemas.microsoft.com/office/drawing/2014/main" id="{E197ABCE-49EF-46A1-829C-F81DE6644497}"/>
              </a:ext>
            </a:extLst>
          </p:cNvPr>
          <p:cNvSpPr txBox="1"/>
          <p:nvPr/>
        </p:nvSpPr>
        <p:spPr>
          <a:xfrm>
            <a:off x="971551" y="776288"/>
            <a:ext cx="1905000" cy="369332"/>
          </a:xfrm>
          <a:prstGeom prst="rect">
            <a:avLst/>
          </a:prstGeom>
          <a:noFill/>
        </p:spPr>
        <p:txBody>
          <a:bodyPr wrap="square" rtlCol="0">
            <a:spAutoFit/>
          </a:bodyPr>
          <a:lstStyle/>
          <a:p>
            <a:r>
              <a:rPr lang="en-US" b="1" dirty="0"/>
              <a:t>WOODBINE</a:t>
            </a:r>
          </a:p>
        </p:txBody>
      </p:sp>
      <p:sp>
        <p:nvSpPr>
          <p:cNvPr id="9" name="TextBox 8">
            <a:extLst>
              <a:ext uri="{FF2B5EF4-FFF2-40B4-BE49-F238E27FC236}">
                <a16:creationId xmlns:a16="http://schemas.microsoft.com/office/drawing/2014/main" id="{B6CFC645-C50D-40C0-A22B-CB2BF92936BB}"/>
              </a:ext>
            </a:extLst>
          </p:cNvPr>
          <p:cNvSpPr txBox="1"/>
          <p:nvPr/>
        </p:nvSpPr>
        <p:spPr>
          <a:xfrm>
            <a:off x="971551" y="1046381"/>
            <a:ext cx="1733550" cy="369332"/>
          </a:xfrm>
          <a:prstGeom prst="rect">
            <a:avLst/>
          </a:prstGeom>
          <a:noFill/>
        </p:spPr>
        <p:txBody>
          <a:bodyPr wrap="square" rtlCol="0">
            <a:spAutoFit/>
          </a:bodyPr>
          <a:lstStyle/>
          <a:p>
            <a:r>
              <a:rPr lang="en-US" b="1" dirty="0"/>
              <a:t>WOODBINE</a:t>
            </a:r>
          </a:p>
        </p:txBody>
      </p:sp>
      <p:sp>
        <p:nvSpPr>
          <p:cNvPr id="10" name="TextBox 9">
            <a:extLst>
              <a:ext uri="{FF2B5EF4-FFF2-40B4-BE49-F238E27FC236}">
                <a16:creationId xmlns:a16="http://schemas.microsoft.com/office/drawing/2014/main" id="{DB98BA31-1FB6-483B-A6AE-405B566539D4}"/>
              </a:ext>
            </a:extLst>
          </p:cNvPr>
          <p:cNvSpPr txBox="1"/>
          <p:nvPr/>
        </p:nvSpPr>
        <p:spPr>
          <a:xfrm>
            <a:off x="5643562" y="2819400"/>
            <a:ext cx="914400" cy="914400"/>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C3E866BF-BB91-4AF4-B73A-CE76DEEA6B91}"/>
              </a:ext>
            </a:extLst>
          </p:cNvPr>
          <p:cNvSpPr txBox="1"/>
          <p:nvPr/>
        </p:nvSpPr>
        <p:spPr>
          <a:xfrm>
            <a:off x="2705101" y="984766"/>
            <a:ext cx="1457325" cy="369332"/>
          </a:xfrm>
          <a:prstGeom prst="rect">
            <a:avLst/>
          </a:prstGeom>
          <a:noFill/>
        </p:spPr>
        <p:txBody>
          <a:bodyPr wrap="square" rtlCol="0">
            <a:spAutoFit/>
          </a:bodyPr>
          <a:lstStyle/>
          <a:p>
            <a:r>
              <a:rPr lang="en-US" b="1" dirty="0"/>
              <a:t>HOBOKEN</a:t>
            </a:r>
          </a:p>
        </p:txBody>
      </p:sp>
      <p:sp>
        <p:nvSpPr>
          <p:cNvPr id="12" name="TextBox 11">
            <a:extLst>
              <a:ext uri="{FF2B5EF4-FFF2-40B4-BE49-F238E27FC236}">
                <a16:creationId xmlns:a16="http://schemas.microsoft.com/office/drawing/2014/main" id="{BEB505DF-E3A7-4BAF-9E74-C11B68536D90}"/>
              </a:ext>
            </a:extLst>
          </p:cNvPr>
          <p:cNvSpPr txBox="1"/>
          <p:nvPr/>
        </p:nvSpPr>
        <p:spPr>
          <a:xfrm>
            <a:off x="2876550" y="2154198"/>
            <a:ext cx="2457449" cy="369332"/>
          </a:xfrm>
          <a:prstGeom prst="rect">
            <a:avLst/>
          </a:prstGeom>
          <a:noFill/>
        </p:spPr>
        <p:txBody>
          <a:bodyPr wrap="square" rtlCol="0">
            <a:spAutoFit/>
          </a:bodyPr>
          <a:lstStyle/>
          <a:p>
            <a:r>
              <a:rPr lang="en-US" b="1" dirty="0"/>
              <a:t>S F    SPRATT</a:t>
            </a:r>
          </a:p>
        </p:txBody>
      </p:sp>
      <p:sp>
        <p:nvSpPr>
          <p:cNvPr id="13" name="TextBox 12">
            <a:extLst>
              <a:ext uri="{FF2B5EF4-FFF2-40B4-BE49-F238E27FC236}">
                <a16:creationId xmlns:a16="http://schemas.microsoft.com/office/drawing/2014/main" id="{C366CB8B-486E-47AD-98FC-D1B9034A371E}"/>
              </a:ext>
            </a:extLst>
          </p:cNvPr>
          <p:cNvSpPr txBox="1"/>
          <p:nvPr/>
        </p:nvSpPr>
        <p:spPr>
          <a:xfrm>
            <a:off x="6669675" y="800100"/>
            <a:ext cx="1021818" cy="369332"/>
          </a:xfrm>
          <a:prstGeom prst="rect">
            <a:avLst/>
          </a:prstGeom>
          <a:noFill/>
        </p:spPr>
        <p:txBody>
          <a:bodyPr wrap="none" rtlCol="0">
            <a:spAutoFit/>
          </a:bodyPr>
          <a:lstStyle/>
          <a:p>
            <a:r>
              <a:rPr lang="en-US" b="1" dirty="0"/>
              <a:t>Sunday </a:t>
            </a:r>
          </a:p>
        </p:txBody>
      </p:sp>
      <p:sp>
        <p:nvSpPr>
          <p:cNvPr id="14" name="TextBox 13">
            <a:extLst>
              <a:ext uri="{FF2B5EF4-FFF2-40B4-BE49-F238E27FC236}">
                <a16:creationId xmlns:a16="http://schemas.microsoft.com/office/drawing/2014/main" id="{EEA662C9-A593-467A-A87C-CFD1F1FB8797}"/>
              </a:ext>
            </a:extLst>
          </p:cNvPr>
          <p:cNvSpPr txBox="1"/>
          <p:nvPr/>
        </p:nvSpPr>
        <p:spPr>
          <a:xfrm>
            <a:off x="744750" y="3232725"/>
            <a:ext cx="4780349" cy="1754326"/>
          </a:xfrm>
          <a:prstGeom prst="rect">
            <a:avLst/>
          </a:prstGeom>
          <a:noFill/>
        </p:spPr>
        <p:txBody>
          <a:bodyPr wrap="square" rtlCol="0">
            <a:spAutoFit/>
          </a:bodyPr>
          <a:lstStyle/>
          <a:p>
            <a:r>
              <a:rPr lang="en-US" b="1" dirty="0"/>
              <a:t>Pay eight-hour penalty for violation of Rule 17 letter A I was not notified my assignment was abolished until 10:00pm on 12/28/21 less than the 24-hour required by rule nor was information contained in BO or LC notified   </a:t>
            </a:r>
          </a:p>
        </p:txBody>
      </p:sp>
      <p:sp>
        <p:nvSpPr>
          <p:cNvPr id="16" name="Freeform: Shape 15">
            <a:extLst>
              <a:ext uri="{FF2B5EF4-FFF2-40B4-BE49-F238E27FC236}">
                <a16:creationId xmlns:a16="http://schemas.microsoft.com/office/drawing/2014/main" id="{D1F8F849-65C4-4703-BD15-B08C43B0FE07}"/>
              </a:ext>
            </a:extLst>
          </p:cNvPr>
          <p:cNvSpPr/>
          <p:nvPr/>
        </p:nvSpPr>
        <p:spPr>
          <a:xfrm>
            <a:off x="5560008" y="6189292"/>
            <a:ext cx="2621967" cy="411533"/>
          </a:xfrm>
          <a:custGeom>
            <a:avLst/>
            <a:gdLst>
              <a:gd name="connsiteX0" fmla="*/ 40692 w 2621967"/>
              <a:gd name="connsiteY0" fmla="*/ 411533 h 411533"/>
              <a:gd name="connsiteX1" fmla="*/ 459792 w 2621967"/>
              <a:gd name="connsiteY1" fmla="*/ 1958 h 411533"/>
              <a:gd name="connsiteX2" fmla="*/ 450267 w 2621967"/>
              <a:gd name="connsiteY2" fmla="*/ 59108 h 411533"/>
              <a:gd name="connsiteX3" fmla="*/ 383592 w 2621967"/>
              <a:gd name="connsiteY3" fmla="*/ 135308 h 411533"/>
              <a:gd name="connsiteX4" fmla="*/ 307392 w 2621967"/>
              <a:gd name="connsiteY4" fmla="*/ 211508 h 411533"/>
              <a:gd name="connsiteX5" fmla="*/ 78792 w 2621967"/>
              <a:gd name="connsiteY5" fmla="*/ 344858 h 411533"/>
              <a:gd name="connsiteX6" fmla="*/ 40692 w 2621967"/>
              <a:gd name="connsiteY6" fmla="*/ 354383 h 411533"/>
              <a:gd name="connsiteX7" fmla="*/ 221667 w 2621967"/>
              <a:gd name="connsiteY7" fmla="*/ 354383 h 411533"/>
              <a:gd name="connsiteX8" fmla="*/ 355017 w 2621967"/>
              <a:gd name="connsiteY8" fmla="*/ 344858 h 411533"/>
              <a:gd name="connsiteX9" fmla="*/ 497892 w 2621967"/>
              <a:gd name="connsiteY9" fmla="*/ 316283 h 411533"/>
              <a:gd name="connsiteX10" fmla="*/ 640767 w 2621967"/>
              <a:gd name="connsiteY10" fmla="*/ 306758 h 411533"/>
              <a:gd name="connsiteX11" fmla="*/ 755067 w 2621967"/>
              <a:gd name="connsiteY11" fmla="*/ 278183 h 411533"/>
              <a:gd name="connsiteX12" fmla="*/ 840792 w 2621967"/>
              <a:gd name="connsiteY12" fmla="*/ 268658 h 411533"/>
              <a:gd name="connsiteX13" fmla="*/ 907467 w 2621967"/>
              <a:gd name="connsiteY13" fmla="*/ 259133 h 411533"/>
              <a:gd name="connsiteX14" fmla="*/ 955092 w 2621967"/>
              <a:gd name="connsiteY14" fmla="*/ 240083 h 411533"/>
              <a:gd name="connsiteX15" fmla="*/ 983667 w 2621967"/>
              <a:gd name="connsiteY15" fmla="*/ 230558 h 411533"/>
              <a:gd name="connsiteX16" fmla="*/ 783642 w 2621967"/>
              <a:gd name="connsiteY16" fmla="*/ 306758 h 411533"/>
              <a:gd name="connsiteX17" fmla="*/ 697917 w 2621967"/>
              <a:gd name="connsiteY17" fmla="*/ 316283 h 411533"/>
              <a:gd name="connsiteX18" fmla="*/ 602667 w 2621967"/>
              <a:gd name="connsiteY18" fmla="*/ 344858 h 411533"/>
              <a:gd name="connsiteX19" fmla="*/ 469317 w 2621967"/>
              <a:gd name="connsiteY19" fmla="*/ 363908 h 411533"/>
              <a:gd name="connsiteX20" fmla="*/ 421692 w 2621967"/>
              <a:gd name="connsiteY20" fmla="*/ 373433 h 411533"/>
              <a:gd name="connsiteX21" fmla="*/ 478842 w 2621967"/>
              <a:gd name="connsiteY21" fmla="*/ 306758 h 411533"/>
              <a:gd name="connsiteX22" fmla="*/ 507417 w 2621967"/>
              <a:gd name="connsiteY22" fmla="*/ 268658 h 411533"/>
              <a:gd name="connsiteX23" fmla="*/ 555042 w 2621967"/>
              <a:gd name="connsiteY23" fmla="*/ 230558 h 411533"/>
              <a:gd name="connsiteX24" fmla="*/ 583617 w 2621967"/>
              <a:gd name="connsiteY24" fmla="*/ 201983 h 411533"/>
              <a:gd name="connsiteX25" fmla="*/ 612192 w 2621967"/>
              <a:gd name="connsiteY25" fmla="*/ 182933 h 411533"/>
              <a:gd name="connsiteX26" fmla="*/ 640767 w 2621967"/>
              <a:gd name="connsiteY26" fmla="*/ 154358 h 411533"/>
              <a:gd name="connsiteX27" fmla="*/ 669342 w 2621967"/>
              <a:gd name="connsiteY27" fmla="*/ 144833 h 411533"/>
              <a:gd name="connsiteX28" fmla="*/ 697917 w 2621967"/>
              <a:gd name="connsiteY28" fmla="*/ 125783 h 411533"/>
              <a:gd name="connsiteX29" fmla="*/ 583617 w 2621967"/>
              <a:gd name="connsiteY29" fmla="*/ 211508 h 411533"/>
              <a:gd name="connsiteX30" fmla="*/ 488367 w 2621967"/>
              <a:gd name="connsiteY30" fmla="*/ 249608 h 411533"/>
              <a:gd name="connsiteX31" fmla="*/ 459792 w 2621967"/>
              <a:gd name="connsiteY31" fmla="*/ 268658 h 411533"/>
              <a:gd name="connsiteX32" fmla="*/ 821742 w 2621967"/>
              <a:gd name="connsiteY32" fmla="*/ 259133 h 411533"/>
              <a:gd name="connsiteX33" fmla="*/ 1021767 w 2621967"/>
              <a:gd name="connsiteY33" fmla="*/ 230558 h 411533"/>
              <a:gd name="connsiteX34" fmla="*/ 1355142 w 2621967"/>
              <a:gd name="connsiteY34" fmla="*/ 192458 h 411533"/>
              <a:gd name="connsiteX35" fmla="*/ 1469442 w 2621967"/>
              <a:gd name="connsiteY35" fmla="*/ 163883 h 411533"/>
              <a:gd name="connsiteX36" fmla="*/ 1536117 w 2621967"/>
              <a:gd name="connsiteY36" fmla="*/ 154358 h 411533"/>
              <a:gd name="connsiteX37" fmla="*/ 1612317 w 2621967"/>
              <a:gd name="connsiteY37" fmla="*/ 135308 h 411533"/>
              <a:gd name="connsiteX38" fmla="*/ 1459917 w 2621967"/>
              <a:gd name="connsiteY38" fmla="*/ 154358 h 411533"/>
              <a:gd name="connsiteX39" fmla="*/ 1374192 w 2621967"/>
              <a:gd name="connsiteY39" fmla="*/ 192458 h 411533"/>
              <a:gd name="connsiteX40" fmla="*/ 1297992 w 2621967"/>
              <a:gd name="connsiteY40" fmla="*/ 221033 h 411533"/>
              <a:gd name="connsiteX41" fmla="*/ 1364667 w 2621967"/>
              <a:gd name="connsiteY41" fmla="*/ 230558 h 411533"/>
              <a:gd name="connsiteX42" fmla="*/ 1555167 w 2621967"/>
              <a:gd name="connsiteY42" fmla="*/ 201983 h 411533"/>
              <a:gd name="connsiteX43" fmla="*/ 1640892 w 2621967"/>
              <a:gd name="connsiteY43" fmla="*/ 192458 h 411533"/>
              <a:gd name="connsiteX44" fmla="*/ 1717092 w 2621967"/>
              <a:gd name="connsiteY44" fmla="*/ 182933 h 411533"/>
              <a:gd name="connsiteX45" fmla="*/ 1755192 w 2621967"/>
              <a:gd name="connsiteY45" fmla="*/ 201983 h 411533"/>
              <a:gd name="connsiteX46" fmla="*/ 1698042 w 2621967"/>
              <a:gd name="connsiteY46" fmla="*/ 259133 h 411533"/>
              <a:gd name="connsiteX47" fmla="*/ 1650417 w 2621967"/>
              <a:gd name="connsiteY47" fmla="*/ 287708 h 411533"/>
              <a:gd name="connsiteX48" fmla="*/ 1688517 w 2621967"/>
              <a:gd name="connsiteY48" fmla="*/ 278183 h 411533"/>
              <a:gd name="connsiteX49" fmla="*/ 1764717 w 2621967"/>
              <a:gd name="connsiteY49" fmla="*/ 249608 h 411533"/>
              <a:gd name="connsiteX50" fmla="*/ 1869492 w 2621967"/>
              <a:gd name="connsiteY50" fmla="*/ 230558 h 411533"/>
              <a:gd name="connsiteX51" fmla="*/ 1936167 w 2621967"/>
              <a:gd name="connsiteY51" fmla="*/ 201983 h 411533"/>
              <a:gd name="connsiteX52" fmla="*/ 1983792 w 2621967"/>
              <a:gd name="connsiteY52" fmla="*/ 192458 h 411533"/>
              <a:gd name="connsiteX53" fmla="*/ 1840917 w 2621967"/>
              <a:gd name="connsiteY53" fmla="*/ 230558 h 411533"/>
              <a:gd name="connsiteX54" fmla="*/ 1726617 w 2621967"/>
              <a:gd name="connsiteY54" fmla="*/ 268658 h 411533"/>
              <a:gd name="connsiteX55" fmla="*/ 1602792 w 2621967"/>
              <a:gd name="connsiteY55" fmla="*/ 297233 h 411533"/>
              <a:gd name="connsiteX56" fmla="*/ 1478967 w 2621967"/>
              <a:gd name="connsiteY56" fmla="*/ 344858 h 411533"/>
              <a:gd name="connsiteX57" fmla="*/ 1402767 w 2621967"/>
              <a:gd name="connsiteY57" fmla="*/ 363908 h 411533"/>
              <a:gd name="connsiteX58" fmla="*/ 1374192 w 2621967"/>
              <a:gd name="connsiteY58" fmla="*/ 373433 h 411533"/>
              <a:gd name="connsiteX59" fmla="*/ 1383717 w 2621967"/>
              <a:gd name="connsiteY59" fmla="*/ 344858 h 411533"/>
              <a:gd name="connsiteX60" fmla="*/ 1326567 w 2621967"/>
              <a:gd name="connsiteY60" fmla="*/ 287708 h 411533"/>
              <a:gd name="connsiteX61" fmla="*/ 1297992 w 2621967"/>
              <a:gd name="connsiteY61" fmla="*/ 278183 h 411533"/>
              <a:gd name="connsiteX62" fmla="*/ 1193217 w 2621967"/>
              <a:gd name="connsiteY62" fmla="*/ 259133 h 411533"/>
              <a:gd name="connsiteX63" fmla="*/ 1155117 w 2621967"/>
              <a:gd name="connsiteY63" fmla="*/ 249608 h 411533"/>
              <a:gd name="connsiteX64" fmla="*/ 250242 w 2621967"/>
              <a:gd name="connsiteY64" fmla="*/ 259133 h 411533"/>
              <a:gd name="connsiteX65" fmla="*/ 174042 w 2621967"/>
              <a:gd name="connsiteY65" fmla="*/ 268658 h 411533"/>
              <a:gd name="connsiteX66" fmla="*/ 202617 w 2621967"/>
              <a:gd name="connsiteY66" fmla="*/ 249608 h 411533"/>
              <a:gd name="connsiteX67" fmla="*/ 288342 w 2621967"/>
              <a:gd name="connsiteY67" fmla="*/ 230558 h 411533"/>
              <a:gd name="connsiteX68" fmla="*/ 345492 w 2621967"/>
              <a:gd name="connsiteY68" fmla="*/ 201983 h 411533"/>
              <a:gd name="connsiteX69" fmla="*/ 612192 w 2621967"/>
              <a:gd name="connsiteY69" fmla="*/ 173408 h 411533"/>
              <a:gd name="connsiteX70" fmla="*/ 1440867 w 2621967"/>
              <a:gd name="connsiteY70" fmla="*/ 144833 h 411533"/>
              <a:gd name="connsiteX71" fmla="*/ 2183817 w 2621967"/>
              <a:gd name="connsiteY71" fmla="*/ 97208 h 411533"/>
              <a:gd name="connsiteX72" fmla="*/ 2336217 w 2621967"/>
              <a:gd name="connsiteY72" fmla="*/ 78158 h 411533"/>
              <a:gd name="connsiteX73" fmla="*/ 2621967 w 2621967"/>
              <a:gd name="connsiteY73" fmla="*/ 59108 h 411533"/>
              <a:gd name="connsiteX74" fmla="*/ 2583867 w 2621967"/>
              <a:gd name="connsiteY74" fmla="*/ 78158 h 41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621967" h="411533">
                <a:moveTo>
                  <a:pt x="40692" y="411533"/>
                </a:moveTo>
                <a:cubicBezTo>
                  <a:pt x="180392" y="275008"/>
                  <a:pt x="311727" y="129363"/>
                  <a:pt x="459792" y="1958"/>
                </a:cubicBezTo>
                <a:cubicBezTo>
                  <a:pt x="474431" y="-10639"/>
                  <a:pt x="456867" y="40958"/>
                  <a:pt x="450267" y="59108"/>
                </a:cubicBezTo>
                <a:cubicBezTo>
                  <a:pt x="429626" y="115869"/>
                  <a:pt x="422695" y="99463"/>
                  <a:pt x="383592" y="135308"/>
                </a:cubicBezTo>
                <a:cubicBezTo>
                  <a:pt x="357113" y="159581"/>
                  <a:pt x="337280" y="191583"/>
                  <a:pt x="307392" y="211508"/>
                </a:cubicBezTo>
                <a:cubicBezTo>
                  <a:pt x="257786" y="244578"/>
                  <a:pt x="140895" y="329332"/>
                  <a:pt x="78792" y="344858"/>
                </a:cubicBezTo>
                <a:lnTo>
                  <a:pt x="40692" y="354383"/>
                </a:lnTo>
                <a:cubicBezTo>
                  <a:pt x="-46710" y="412651"/>
                  <a:pt x="3586" y="372556"/>
                  <a:pt x="221667" y="354383"/>
                </a:cubicBezTo>
                <a:cubicBezTo>
                  <a:pt x="266076" y="350682"/>
                  <a:pt x="310567" y="348033"/>
                  <a:pt x="355017" y="344858"/>
                </a:cubicBezTo>
                <a:cubicBezTo>
                  <a:pt x="402642" y="335333"/>
                  <a:pt x="449750" y="322702"/>
                  <a:pt x="497892" y="316283"/>
                </a:cubicBezTo>
                <a:cubicBezTo>
                  <a:pt x="545204" y="309975"/>
                  <a:pt x="593552" y="313753"/>
                  <a:pt x="640767" y="306758"/>
                </a:cubicBezTo>
                <a:cubicBezTo>
                  <a:pt x="679616" y="301003"/>
                  <a:pt x="716488" y="285531"/>
                  <a:pt x="755067" y="278183"/>
                </a:cubicBezTo>
                <a:cubicBezTo>
                  <a:pt x="783310" y="272803"/>
                  <a:pt x="812263" y="272224"/>
                  <a:pt x="840792" y="268658"/>
                </a:cubicBezTo>
                <a:cubicBezTo>
                  <a:pt x="863069" y="265873"/>
                  <a:pt x="885242" y="262308"/>
                  <a:pt x="907467" y="259133"/>
                </a:cubicBezTo>
                <a:cubicBezTo>
                  <a:pt x="923342" y="252783"/>
                  <a:pt x="939083" y="246086"/>
                  <a:pt x="955092" y="240083"/>
                </a:cubicBezTo>
                <a:cubicBezTo>
                  <a:pt x="964493" y="236558"/>
                  <a:pt x="992842" y="226480"/>
                  <a:pt x="983667" y="230558"/>
                </a:cubicBezTo>
                <a:cubicBezTo>
                  <a:pt x="944890" y="247792"/>
                  <a:pt x="833120" y="295763"/>
                  <a:pt x="783642" y="306758"/>
                </a:cubicBezTo>
                <a:cubicBezTo>
                  <a:pt x="755576" y="312995"/>
                  <a:pt x="726492" y="313108"/>
                  <a:pt x="697917" y="316283"/>
                </a:cubicBezTo>
                <a:cubicBezTo>
                  <a:pt x="666167" y="325808"/>
                  <a:pt x="635118" y="338097"/>
                  <a:pt x="602667" y="344858"/>
                </a:cubicBezTo>
                <a:cubicBezTo>
                  <a:pt x="558710" y="354016"/>
                  <a:pt x="513669" y="356905"/>
                  <a:pt x="469317" y="363908"/>
                </a:cubicBezTo>
                <a:cubicBezTo>
                  <a:pt x="453326" y="366433"/>
                  <a:pt x="437567" y="370258"/>
                  <a:pt x="421692" y="373433"/>
                </a:cubicBezTo>
                <a:cubicBezTo>
                  <a:pt x="458901" y="299015"/>
                  <a:pt x="417018" y="368582"/>
                  <a:pt x="478842" y="306758"/>
                </a:cubicBezTo>
                <a:cubicBezTo>
                  <a:pt x="490067" y="295533"/>
                  <a:pt x="496192" y="279883"/>
                  <a:pt x="507417" y="268658"/>
                </a:cubicBezTo>
                <a:cubicBezTo>
                  <a:pt x="521792" y="254283"/>
                  <a:pt x="539742" y="243945"/>
                  <a:pt x="555042" y="230558"/>
                </a:cubicBezTo>
                <a:cubicBezTo>
                  <a:pt x="565179" y="221688"/>
                  <a:pt x="573269" y="210607"/>
                  <a:pt x="583617" y="201983"/>
                </a:cubicBezTo>
                <a:cubicBezTo>
                  <a:pt x="592411" y="194654"/>
                  <a:pt x="603398" y="190262"/>
                  <a:pt x="612192" y="182933"/>
                </a:cubicBezTo>
                <a:cubicBezTo>
                  <a:pt x="622540" y="174309"/>
                  <a:pt x="629559" y="161830"/>
                  <a:pt x="640767" y="154358"/>
                </a:cubicBezTo>
                <a:cubicBezTo>
                  <a:pt x="649121" y="148789"/>
                  <a:pt x="660362" y="149323"/>
                  <a:pt x="669342" y="144833"/>
                </a:cubicBezTo>
                <a:cubicBezTo>
                  <a:pt x="679581" y="139713"/>
                  <a:pt x="706012" y="117688"/>
                  <a:pt x="697917" y="125783"/>
                </a:cubicBezTo>
                <a:cubicBezTo>
                  <a:pt x="676173" y="147527"/>
                  <a:pt x="612470" y="197081"/>
                  <a:pt x="583617" y="211508"/>
                </a:cubicBezTo>
                <a:cubicBezTo>
                  <a:pt x="553031" y="226801"/>
                  <a:pt x="516820" y="230640"/>
                  <a:pt x="488367" y="249608"/>
                </a:cubicBezTo>
                <a:cubicBezTo>
                  <a:pt x="478842" y="255958"/>
                  <a:pt x="448349" y="268331"/>
                  <a:pt x="459792" y="268658"/>
                </a:cubicBezTo>
                <a:lnTo>
                  <a:pt x="821742" y="259133"/>
                </a:lnTo>
                <a:cubicBezTo>
                  <a:pt x="888417" y="249608"/>
                  <a:pt x="954749" y="237260"/>
                  <a:pt x="1021767" y="230558"/>
                </a:cubicBezTo>
                <a:cubicBezTo>
                  <a:pt x="1292746" y="203460"/>
                  <a:pt x="1110522" y="244877"/>
                  <a:pt x="1355142" y="192458"/>
                </a:cubicBezTo>
                <a:cubicBezTo>
                  <a:pt x="1393543" y="184229"/>
                  <a:pt x="1431012" y="171974"/>
                  <a:pt x="1469442" y="163883"/>
                </a:cubicBezTo>
                <a:cubicBezTo>
                  <a:pt x="1491411" y="159258"/>
                  <a:pt x="1514102" y="158761"/>
                  <a:pt x="1536117" y="154358"/>
                </a:cubicBezTo>
                <a:cubicBezTo>
                  <a:pt x="1561790" y="149223"/>
                  <a:pt x="1638297" y="132061"/>
                  <a:pt x="1612317" y="135308"/>
                </a:cubicBezTo>
                <a:lnTo>
                  <a:pt x="1459917" y="154358"/>
                </a:lnTo>
                <a:cubicBezTo>
                  <a:pt x="1431342" y="167058"/>
                  <a:pt x="1403640" y="181941"/>
                  <a:pt x="1374192" y="192458"/>
                </a:cubicBezTo>
                <a:cubicBezTo>
                  <a:pt x="1285464" y="224147"/>
                  <a:pt x="1361164" y="178918"/>
                  <a:pt x="1297992" y="221033"/>
                </a:cubicBezTo>
                <a:cubicBezTo>
                  <a:pt x="1320217" y="224208"/>
                  <a:pt x="1342216" y="230558"/>
                  <a:pt x="1364667" y="230558"/>
                </a:cubicBezTo>
                <a:cubicBezTo>
                  <a:pt x="1444659" y="230558"/>
                  <a:pt x="1476805" y="214356"/>
                  <a:pt x="1555167" y="201983"/>
                </a:cubicBezTo>
                <a:cubicBezTo>
                  <a:pt x="1583566" y="197499"/>
                  <a:pt x="1612338" y="195817"/>
                  <a:pt x="1640892" y="192458"/>
                </a:cubicBezTo>
                <a:lnTo>
                  <a:pt x="1717092" y="182933"/>
                </a:lnTo>
                <a:cubicBezTo>
                  <a:pt x="1729792" y="189283"/>
                  <a:pt x="1758636" y="188208"/>
                  <a:pt x="1755192" y="201983"/>
                </a:cubicBezTo>
                <a:cubicBezTo>
                  <a:pt x="1748658" y="228119"/>
                  <a:pt x="1719965" y="243474"/>
                  <a:pt x="1698042" y="259133"/>
                </a:cubicBezTo>
                <a:cubicBezTo>
                  <a:pt x="1638005" y="302017"/>
                  <a:pt x="1586012" y="306109"/>
                  <a:pt x="1650417" y="287708"/>
                </a:cubicBezTo>
                <a:cubicBezTo>
                  <a:pt x="1663004" y="284112"/>
                  <a:pt x="1676098" y="282323"/>
                  <a:pt x="1688517" y="278183"/>
                </a:cubicBezTo>
                <a:cubicBezTo>
                  <a:pt x="1714252" y="269605"/>
                  <a:pt x="1738483" y="256512"/>
                  <a:pt x="1764717" y="249608"/>
                </a:cubicBezTo>
                <a:cubicBezTo>
                  <a:pt x="1799046" y="240574"/>
                  <a:pt x="1834567" y="236908"/>
                  <a:pt x="1869492" y="230558"/>
                </a:cubicBezTo>
                <a:cubicBezTo>
                  <a:pt x="1891717" y="221033"/>
                  <a:pt x="1913228" y="209629"/>
                  <a:pt x="1936167" y="201983"/>
                </a:cubicBezTo>
                <a:cubicBezTo>
                  <a:pt x="1951526" y="196863"/>
                  <a:pt x="1999299" y="187806"/>
                  <a:pt x="1983792" y="192458"/>
                </a:cubicBezTo>
                <a:cubicBezTo>
                  <a:pt x="1936581" y="206621"/>
                  <a:pt x="1888175" y="216555"/>
                  <a:pt x="1840917" y="230558"/>
                </a:cubicBezTo>
                <a:cubicBezTo>
                  <a:pt x="1802411" y="241967"/>
                  <a:pt x="1765291" y="257829"/>
                  <a:pt x="1726617" y="268658"/>
                </a:cubicBezTo>
                <a:cubicBezTo>
                  <a:pt x="1685826" y="280079"/>
                  <a:pt x="1643279" y="284776"/>
                  <a:pt x="1602792" y="297233"/>
                </a:cubicBezTo>
                <a:cubicBezTo>
                  <a:pt x="1560525" y="310238"/>
                  <a:pt x="1520920" y="330874"/>
                  <a:pt x="1478967" y="344858"/>
                </a:cubicBezTo>
                <a:cubicBezTo>
                  <a:pt x="1454129" y="353137"/>
                  <a:pt x="1428026" y="357019"/>
                  <a:pt x="1402767" y="363908"/>
                </a:cubicBezTo>
                <a:cubicBezTo>
                  <a:pt x="1393081" y="366550"/>
                  <a:pt x="1383717" y="370258"/>
                  <a:pt x="1374192" y="373433"/>
                </a:cubicBezTo>
                <a:cubicBezTo>
                  <a:pt x="1377367" y="363908"/>
                  <a:pt x="1383717" y="354898"/>
                  <a:pt x="1383717" y="344858"/>
                </a:cubicBezTo>
                <a:cubicBezTo>
                  <a:pt x="1383717" y="309459"/>
                  <a:pt x="1354443" y="301646"/>
                  <a:pt x="1326567" y="287708"/>
                </a:cubicBezTo>
                <a:cubicBezTo>
                  <a:pt x="1317587" y="283218"/>
                  <a:pt x="1307646" y="280941"/>
                  <a:pt x="1297992" y="278183"/>
                </a:cubicBezTo>
                <a:cubicBezTo>
                  <a:pt x="1241283" y="261980"/>
                  <a:pt x="1267413" y="272623"/>
                  <a:pt x="1193217" y="259133"/>
                </a:cubicBezTo>
                <a:cubicBezTo>
                  <a:pt x="1180337" y="256791"/>
                  <a:pt x="1167817" y="252783"/>
                  <a:pt x="1155117" y="249608"/>
                </a:cubicBezTo>
                <a:lnTo>
                  <a:pt x="250242" y="259133"/>
                </a:lnTo>
                <a:cubicBezTo>
                  <a:pt x="224649" y="259630"/>
                  <a:pt x="199143" y="273678"/>
                  <a:pt x="174042" y="268658"/>
                </a:cubicBezTo>
                <a:cubicBezTo>
                  <a:pt x="162817" y="266413"/>
                  <a:pt x="192095" y="254117"/>
                  <a:pt x="202617" y="249608"/>
                </a:cubicBezTo>
                <a:cubicBezTo>
                  <a:pt x="214387" y="244564"/>
                  <a:pt x="279866" y="232253"/>
                  <a:pt x="288342" y="230558"/>
                </a:cubicBezTo>
                <a:cubicBezTo>
                  <a:pt x="307392" y="221033"/>
                  <a:pt x="324829" y="207149"/>
                  <a:pt x="345492" y="201983"/>
                </a:cubicBezTo>
                <a:cubicBezTo>
                  <a:pt x="408134" y="186322"/>
                  <a:pt x="548014" y="176513"/>
                  <a:pt x="612192" y="173408"/>
                </a:cubicBezTo>
                <a:cubicBezTo>
                  <a:pt x="1021504" y="153603"/>
                  <a:pt x="1056298" y="154694"/>
                  <a:pt x="1440867" y="144833"/>
                </a:cubicBezTo>
                <a:cubicBezTo>
                  <a:pt x="2044011" y="101751"/>
                  <a:pt x="1796198" y="114827"/>
                  <a:pt x="2183817" y="97208"/>
                </a:cubicBezTo>
                <a:cubicBezTo>
                  <a:pt x="2234617" y="90858"/>
                  <a:pt x="2285165" y="81987"/>
                  <a:pt x="2336217" y="78158"/>
                </a:cubicBezTo>
                <a:cubicBezTo>
                  <a:pt x="2674257" y="52805"/>
                  <a:pt x="2466762" y="84976"/>
                  <a:pt x="2621967" y="59108"/>
                </a:cubicBezTo>
                <a:lnTo>
                  <a:pt x="2583867" y="7815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50027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858402-63ED-45CB-9A4F-FE480F64A14F}"/>
              </a:ext>
            </a:extLst>
          </p:cNvPr>
          <p:cNvPicPr>
            <a:picLocks noChangeAspect="1"/>
          </p:cNvPicPr>
          <p:nvPr/>
        </p:nvPicPr>
        <p:blipFill>
          <a:blip r:embed="rId2"/>
          <a:stretch>
            <a:fillRect/>
          </a:stretch>
        </p:blipFill>
        <p:spPr>
          <a:xfrm>
            <a:off x="1085850" y="1323975"/>
            <a:ext cx="10020300" cy="4210050"/>
          </a:xfrm>
          <a:prstGeom prst="rect">
            <a:avLst/>
          </a:prstGeom>
        </p:spPr>
      </p:pic>
    </p:spTree>
    <p:extLst>
      <p:ext uri="{BB962C8B-B14F-4D97-AF65-F5344CB8AC3E}">
        <p14:creationId xmlns:p14="http://schemas.microsoft.com/office/powerpoint/2010/main" val="3781145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CE69F0-936A-4420-AB22-887FFC3BF9F4}"/>
              </a:ext>
            </a:extLst>
          </p:cNvPr>
          <p:cNvSpPr>
            <a:spLocks noGrp="1"/>
          </p:cNvSpPr>
          <p:nvPr>
            <p:ph type="title"/>
          </p:nvPr>
        </p:nvSpPr>
        <p:spPr/>
        <p:txBody>
          <a:bodyPr/>
          <a:lstStyle/>
          <a:p>
            <a:r>
              <a:rPr lang="en-US" dirty="0"/>
              <a:t>Submitting penalty claims </a:t>
            </a:r>
          </a:p>
        </p:txBody>
      </p:sp>
      <p:sp>
        <p:nvSpPr>
          <p:cNvPr id="5" name="Content Placeholder 4">
            <a:extLst>
              <a:ext uri="{FF2B5EF4-FFF2-40B4-BE49-F238E27FC236}">
                <a16:creationId xmlns:a16="http://schemas.microsoft.com/office/drawing/2014/main" id="{80BC056C-3E37-48FC-B322-92EFD863C062}"/>
              </a:ext>
            </a:extLst>
          </p:cNvPr>
          <p:cNvSpPr>
            <a:spLocks noGrp="1"/>
          </p:cNvSpPr>
          <p:nvPr>
            <p:ph idx="1"/>
          </p:nvPr>
        </p:nvSpPr>
        <p:spPr/>
        <p:txBody>
          <a:bodyPr/>
          <a:lstStyle/>
          <a:p>
            <a:r>
              <a:rPr lang="en-US" dirty="0"/>
              <a:t>Fill out your timecard as instructed, include all information possible use the back of timecard if necessary </a:t>
            </a:r>
          </a:p>
          <a:p>
            <a:r>
              <a:rPr lang="en-US" dirty="0"/>
              <a:t>Bring timecard to a ticket receiver and have timecard stamped in top right-hand corner</a:t>
            </a:r>
          </a:p>
          <a:p>
            <a:r>
              <a:rPr lang="en-US" dirty="0"/>
              <a:t>They will make a copy of timecard and give the copy back to you (they keep the original)</a:t>
            </a:r>
          </a:p>
          <a:p>
            <a:r>
              <a:rPr lang="en-US" dirty="0"/>
              <a:t>Once you receive a denial get a </a:t>
            </a:r>
            <a:r>
              <a:rPr lang="en-US" b="1" i="1" dirty="0"/>
              <a:t>copy </a:t>
            </a:r>
            <a:r>
              <a:rPr lang="en-US" dirty="0"/>
              <a:t>of timecard and denial to local 60 office (retain originals) use provided boxes in HB or NY, hand to an officer, mail to office (address is on local 60 site) </a:t>
            </a:r>
          </a:p>
          <a:p>
            <a:endParaRPr lang="en-US" dirty="0"/>
          </a:p>
          <a:p>
            <a:endParaRPr lang="en-US" dirty="0"/>
          </a:p>
        </p:txBody>
      </p:sp>
    </p:spTree>
    <p:extLst>
      <p:ext uri="{BB962C8B-B14F-4D97-AF65-F5344CB8AC3E}">
        <p14:creationId xmlns:p14="http://schemas.microsoft.com/office/powerpoint/2010/main" val="237351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80054-FF24-4999-B4F0-306DD8B66FCA}"/>
              </a:ext>
            </a:extLst>
          </p:cNvPr>
          <p:cNvSpPr>
            <a:spLocks noGrp="1"/>
          </p:cNvSpPr>
          <p:nvPr>
            <p:ph type="title"/>
          </p:nvPr>
        </p:nvSpPr>
        <p:spPr/>
        <p:txBody>
          <a:bodyPr/>
          <a:lstStyle/>
          <a:p>
            <a:r>
              <a:rPr lang="en-US" dirty="0"/>
              <a:t>penalties, what is next step </a:t>
            </a:r>
          </a:p>
        </p:txBody>
      </p:sp>
      <p:sp>
        <p:nvSpPr>
          <p:cNvPr id="3" name="Content Placeholder 2">
            <a:extLst>
              <a:ext uri="{FF2B5EF4-FFF2-40B4-BE49-F238E27FC236}">
                <a16:creationId xmlns:a16="http://schemas.microsoft.com/office/drawing/2014/main" id="{6B29A1C9-1D65-42B4-894F-5F7C429FE4AA}"/>
              </a:ext>
            </a:extLst>
          </p:cNvPr>
          <p:cNvSpPr>
            <a:spLocks noGrp="1"/>
          </p:cNvSpPr>
          <p:nvPr>
            <p:ph idx="1"/>
          </p:nvPr>
        </p:nvSpPr>
        <p:spPr/>
        <p:txBody>
          <a:bodyPr/>
          <a:lstStyle/>
          <a:p>
            <a:r>
              <a:rPr lang="en-US" dirty="0"/>
              <a:t>There are on occasion different interpretations of the agreement between the carrier and organization </a:t>
            </a:r>
          </a:p>
          <a:p>
            <a:r>
              <a:rPr lang="en-US" dirty="0"/>
              <a:t>When resolution can not be reached between local supervision or labor relations a penalty timecard is necessary </a:t>
            </a:r>
          </a:p>
          <a:p>
            <a:r>
              <a:rPr lang="en-US" dirty="0"/>
              <a:t>These are more often than not denied by the verification department</a:t>
            </a:r>
          </a:p>
          <a:p>
            <a:r>
              <a:rPr lang="en-US" dirty="0"/>
              <a:t>Claims are then discussed between labor relations and the GC and or LC  </a:t>
            </a:r>
          </a:p>
          <a:p>
            <a:endParaRPr lang="en-US" dirty="0"/>
          </a:p>
        </p:txBody>
      </p:sp>
    </p:spTree>
    <p:extLst>
      <p:ext uri="{BB962C8B-B14F-4D97-AF65-F5344CB8AC3E}">
        <p14:creationId xmlns:p14="http://schemas.microsoft.com/office/powerpoint/2010/main" val="2536557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135F4-5BC3-4270-87A8-7B5E335D741B}"/>
              </a:ext>
            </a:extLst>
          </p:cNvPr>
          <p:cNvSpPr>
            <a:spLocks noGrp="1"/>
          </p:cNvSpPr>
          <p:nvPr>
            <p:ph type="title"/>
          </p:nvPr>
        </p:nvSpPr>
        <p:spPr/>
        <p:txBody>
          <a:bodyPr/>
          <a:lstStyle/>
          <a:p>
            <a:r>
              <a:rPr lang="en-US" dirty="0"/>
              <a:t>penalties, what is next step </a:t>
            </a:r>
          </a:p>
        </p:txBody>
      </p:sp>
      <p:sp>
        <p:nvSpPr>
          <p:cNvPr id="3" name="Content Placeholder 2">
            <a:extLst>
              <a:ext uri="{FF2B5EF4-FFF2-40B4-BE49-F238E27FC236}">
                <a16:creationId xmlns:a16="http://schemas.microsoft.com/office/drawing/2014/main" id="{C2EE96D1-796F-43CB-B11F-8FF01FE9B3C3}"/>
              </a:ext>
            </a:extLst>
          </p:cNvPr>
          <p:cNvSpPr>
            <a:spLocks noGrp="1"/>
          </p:cNvSpPr>
          <p:nvPr>
            <p:ph idx="1"/>
          </p:nvPr>
        </p:nvSpPr>
        <p:spPr/>
        <p:txBody>
          <a:bodyPr>
            <a:normAutofit fontScale="92500" lnSpcReduction="10000"/>
          </a:bodyPr>
          <a:lstStyle/>
          <a:p>
            <a:r>
              <a:rPr lang="en-US" dirty="0"/>
              <a:t>Claims are negotiated and sometimes agreed to, these can be for full amount claimed (lost earnings) or for an agreed upon amount, pay 4 hours for an 8-hour claim </a:t>
            </a:r>
          </a:p>
          <a:p>
            <a:r>
              <a:rPr lang="en-US" dirty="0"/>
              <a:t>This is dependent on the type and number of claims received.  </a:t>
            </a:r>
          </a:p>
          <a:p>
            <a:r>
              <a:rPr lang="en-US" dirty="0"/>
              <a:t>Claims that are not settled will be brought before an arbitrator from the NLRB </a:t>
            </a:r>
          </a:p>
          <a:p>
            <a:r>
              <a:rPr lang="en-US" dirty="0"/>
              <a:t>Claims pursued to be brought before an arbitrator will sometimes never be heard because more serious claims go first i.e., dismissals, suspensions </a:t>
            </a:r>
          </a:p>
          <a:p>
            <a:r>
              <a:rPr lang="en-US" dirty="0"/>
              <a:t>Selection is completely random and not selected by either party </a:t>
            </a:r>
          </a:p>
        </p:txBody>
      </p:sp>
    </p:spTree>
    <p:extLst>
      <p:ext uri="{BB962C8B-B14F-4D97-AF65-F5344CB8AC3E}">
        <p14:creationId xmlns:p14="http://schemas.microsoft.com/office/powerpoint/2010/main" val="2815439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77E96-5E7B-437B-ACDE-3D2080A7FAAC}"/>
              </a:ext>
            </a:extLst>
          </p:cNvPr>
          <p:cNvSpPr>
            <a:spLocks noGrp="1"/>
          </p:cNvSpPr>
          <p:nvPr>
            <p:ph type="title"/>
          </p:nvPr>
        </p:nvSpPr>
        <p:spPr/>
        <p:txBody>
          <a:bodyPr/>
          <a:lstStyle/>
          <a:p>
            <a:r>
              <a:rPr lang="en-US" dirty="0"/>
              <a:t>penalties, what is next step </a:t>
            </a:r>
          </a:p>
        </p:txBody>
      </p:sp>
      <p:sp>
        <p:nvSpPr>
          <p:cNvPr id="3" name="Content Placeholder 2">
            <a:extLst>
              <a:ext uri="{FF2B5EF4-FFF2-40B4-BE49-F238E27FC236}">
                <a16:creationId xmlns:a16="http://schemas.microsoft.com/office/drawing/2014/main" id="{3F5A7922-7B7E-4029-BF55-357C80AF0E87}"/>
              </a:ext>
            </a:extLst>
          </p:cNvPr>
          <p:cNvSpPr>
            <a:spLocks noGrp="1"/>
          </p:cNvSpPr>
          <p:nvPr>
            <p:ph idx="1"/>
          </p:nvPr>
        </p:nvSpPr>
        <p:spPr/>
        <p:txBody>
          <a:bodyPr/>
          <a:lstStyle/>
          <a:p>
            <a:r>
              <a:rPr lang="en-US" dirty="0"/>
              <a:t>Some claims affect many members, and the organization will write these up as a group with the hope that they are selected to be heard by an arbitrator i.e.; Rule 25 the organizations position is that this is past practice and are payable as an 013 the carrier’s position is that with change in HOS regulation this is a new rule so not payable.  </a:t>
            </a:r>
          </a:p>
        </p:txBody>
      </p:sp>
    </p:spTree>
    <p:extLst>
      <p:ext uri="{BB962C8B-B14F-4D97-AF65-F5344CB8AC3E}">
        <p14:creationId xmlns:p14="http://schemas.microsoft.com/office/powerpoint/2010/main" val="172186446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1178</TotalTime>
  <Words>1005</Words>
  <Application>Microsoft Office PowerPoint</Application>
  <PresentationFormat>Widescreen</PresentationFormat>
  <Paragraphs>58</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Gill Sans MT</vt:lpstr>
      <vt:lpstr>Gallery</vt:lpstr>
      <vt:lpstr>Penalty Timecards</vt:lpstr>
      <vt:lpstr>PowerPoint Presentation</vt:lpstr>
      <vt:lpstr>PowerPoint Presentation</vt:lpstr>
      <vt:lpstr>PowerPoint Presentation</vt:lpstr>
      <vt:lpstr>PowerPoint Presentation</vt:lpstr>
      <vt:lpstr>Submitting penalty claims </vt:lpstr>
      <vt:lpstr>penalties, what is next step </vt:lpstr>
      <vt:lpstr>penalties, what is next step </vt:lpstr>
      <vt:lpstr>penalties, what is next step </vt:lpstr>
      <vt:lpstr>Successful Arbitrator awards</vt:lpstr>
      <vt:lpstr>PowerPoint Presentation</vt:lpstr>
      <vt:lpstr>penalties, where we are currently </vt:lpstr>
      <vt:lpstr>penalties, where we are currently </vt:lpstr>
      <vt:lpstr>penalties, where we are currently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Penalty Timecards</dc:title>
  <dc:creator>SCOTT SPRATT</dc:creator>
  <cp:lastModifiedBy>SCOTT SPRATT</cp:lastModifiedBy>
  <cp:revision>17</cp:revision>
  <dcterms:created xsi:type="dcterms:W3CDTF">2021-02-25T00:16:27Z</dcterms:created>
  <dcterms:modified xsi:type="dcterms:W3CDTF">2021-02-25T22:02:21Z</dcterms:modified>
</cp:coreProperties>
</file>