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311" r:id="rId3"/>
    <p:sldId id="303" r:id="rId4"/>
    <p:sldId id="310" r:id="rId5"/>
    <p:sldId id="312" r:id="rId6"/>
    <p:sldId id="306" r:id="rId7"/>
    <p:sldId id="267" r:id="rId8"/>
    <p:sldId id="268" r:id="rId9"/>
    <p:sldId id="292" r:id="rId10"/>
    <p:sldId id="293" r:id="rId11"/>
    <p:sldId id="294" r:id="rId12"/>
    <p:sldId id="271" r:id="rId13"/>
    <p:sldId id="261" r:id="rId14"/>
    <p:sldId id="309" r:id="rId15"/>
    <p:sldId id="291" r:id="rId16"/>
    <p:sldId id="305" r:id="rId17"/>
    <p:sldId id="266" r:id="rId18"/>
    <p:sldId id="262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ttlejohn, Yvette E.   (CFINYEL)" initials="LYE(" lastIdx="1" clrIdx="0">
    <p:extLst>
      <p:ext uri="{19B8F6BF-5375-455C-9EA6-DF929625EA0E}">
        <p15:presenceInfo xmlns:p15="http://schemas.microsoft.com/office/powerpoint/2012/main" userId="S::YLittlejohn@njtransit.com::41dd6dd6-1fbe-4a7c-94a4-03c52b69a9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565B5-C9B7-4D26-BBAD-F3A37BB6652F}" v="76" dt="2023-12-27T00:56:3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250" autoAdjust="0"/>
  </p:normalViewPr>
  <p:slideViewPr>
    <p:cSldViewPr>
      <p:cViewPr varScale="1">
        <p:scale>
          <a:sx n="62" d="100"/>
          <a:sy n="62" d="100"/>
        </p:scale>
        <p:origin x="14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410080-FE27-49D9-9B24-AD079D4373BD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6513E0-D3CE-4946-976A-59CD9EAD68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17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18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2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4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5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13E0-D3CE-4946-976A-59CD9EAD68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7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13E0-D3CE-4946-976A-59CD9EAD68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5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algn="r" defTabSz="931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FDBEC-1F30-4757-AEB9-E0AFF81743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931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100" dirty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100" dirty="0">
              <a:latin typeface="Arial" pitchFamily="34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759" indent="-285677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2706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599788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6871" indent="-228541" defTabSz="931624" eaLnBrk="0" hangingPunct="0"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3952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036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8119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5200" indent="-228541" defTabSz="931624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32FDBEC-1F30-4757-AEB9-E0AFF81743A8}" type="slidenum">
              <a:rPr lang="en-US" sz="1200" b="0"/>
              <a:pPr eaLnBrk="1" hangingPunct="1"/>
              <a:t>14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6869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13E0-D3CE-4946-976A-59CD9EAD682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4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1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65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4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0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3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8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9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pictures-of-money/17307624302/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kse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oethics.com/medical-touris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lliancerxwp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46482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RAIL UNION RETIREES</a:t>
            </a:r>
          </a:p>
          <a:p>
            <a:pPr algn="ctr"/>
            <a:endParaRPr lang="en-US" sz="1100" dirty="0"/>
          </a:p>
          <a:p>
            <a:pPr algn="ctr"/>
            <a:r>
              <a:rPr lang="en-US" sz="5400" dirty="0"/>
              <a:t>OVER </a:t>
            </a:r>
          </a:p>
          <a:p>
            <a:pPr algn="ctr"/>
            <a:r>
              <a:rPr lang="en-US" sz="5400" dirty="0"/>
              <a:t>AGE 65</a:t>
            </a:r>
          </a:p>
          <a:p>
            <a:pPr algn="ctr"/>
            <a:r>
              <a:rPr lang="en-US" dirty="0"/>
              <a:t>			</a:t>
            </a:r>
            <a:endParaRPr lang="en-US" sz="2000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13954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92F7-30F6-42F7-A5D4-D9732C7265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RAIL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4D26E-8672-4CAC-B4D1-51795CCE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32" y="1371600"/>
            <a:ext cx="4419600" cy="3319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86854B-B21B-48EE-829A-428BD17B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9C98F-0ECA-45F5-BFF0-6300DC30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800" b="1" dirty="0">
                <a:solidFill>
                  <a:srgbClr val="002060"/>
                </a:solidFill>
              </a:rPr>
              <a:t>BRAVEN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AE0A-CE29-496E-A6C4-3F2E3F55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531" y="3843868"/>
            <a:ext cx="2120487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DENTAL PLAN Summary </a:t>
            </a:r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62D24C17-45DC-4B8B-B48E-F2A226EED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 25">
            <a:extLst>
              <a:ext uri="{FF2B5EF4-FFF2-40B4-BE49-F238E27FC236}">
                <a16:creationId xmlns:a16="http://schemas.microsoft.com/office/drawing/2014/main" id="{C0B35EEF-F0B5-457B-BE6F-B61267EB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304" y="794540"/>
            <a:ext cx="2483339" cy="1693722"/>
          </a:xfrm>
          <a:custGeom>
            <a:avLst/>
            <a:gdLst>
              <a:gd name="connsiteX0" fmla="*/ 534609 w 3311118"/>
              <a:gd name="connsiteY0" fmla="*/ 0 h 1693722"/>
              <a:gd name="connsiteX1" fmla="*/ 3311118 w 3311118"/>
              <a:gd name="connsiteY1" fmla="*/ 0 h 1693722"/>
              <a:gd name="connsiteX2" fmla="*/ 3311118 w 3311118"/>
              <a:gd name="connsiteY2" fmla="*/ 1693722 h 1693722"/>
              <a:gd name="connsiteX3" fmla="*/ 0 w 3311118"/>
              <a:gd name="connsiteY3" fmla="*/ 1693722 h 1693722"/>
              <a:gd name="connsiteX4" fmla="*/ 0 w 3311118"/>
              <a:gd name="connsiteY4" fmla="*/ 534609 h 169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118" h="1693722">
                <a:moveTo>
                  <a:pt x="534609" y="0"/>
                </a:moveTo>
                <a:lnTo>
                  <a:pt x="3311118" y="0"/>
                </a:lnTo>
                <a:lnTo>
                  <a:pt x="3311118" y="1693722"/>
                </a:lnTo>
                <a:lnTo>
                  <a:pt x="0" y="1693722"/>
                </a:lnTo>
                <a:lnTo>
                  <a:pt x="0" y="5346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Image result for Dentist Tools ClipArt">
            <a:extLst>
              <a:ext uri="{FF2B5EF4-FFF2-40B4-BE49-F238E27FC236}">
                <a16:creationId xmlns:a16="http://schemas.microsoft.com/office/drawing/2014/main" id="{A1067D6A-EE06-46F7-A261-50439367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04" y="3096413"/>
            <a:ext cx="2486235" cy="216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1C8FA58-CC1E-4B46-BE51-0C78B70E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"/>
          <a:stretch>
            <a:fillRect/>
          </a:stretch>
        </p:blipFill>
        <p:spPr bwMode="auto">
          <a:xfrm>
            <a:off x="3190184" y="1465633"/>
            <a:ext cx="2093134" cy="18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7" name="Freeform 28">
            <a:extLst>
              <a:ext uri="{FF2B5EF4-FFF2-40B4-BE49-F238E27FC236}">
                <a16:creationId xmlns:a16="http://schemas.microsoft.com/office/drawing/2014/main" id="{8D6C28F2-A53D-4790-950F-13F5F6D2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90184" y="4164226"/>
            <a:ext cx="2093134" cy="1577939"/>
          </a:xfrm>
          <a:custGeom>
            <a:avLst/>
            <a:gdLst>
              <a:gd name="connsiteX0" fmla="*/ 0 w 2790845"/>
              <a:gd name="connsiteY0" fmla="*/ 0 h 1577939"/>
              <a:gd name="connsiteX1" fmla="*/ 2790845 w 2790845"/>
              <a:gd name="connsiteY1" fmla="*/ 0 h 1577939"/>
              <a:gd name="connsiteX2" fmla="*/ 2790845 w 2790845"/>
              <a:gd name="connsiteY2" fmla="*/ 1043331 h 1577939"/>
              <a:gd name="connsiteX3" fmla="*/ 2256237 w 2790845"/>
              <a:gd name="connsiteY3" fmla="*/ 1577939 h 1577939"/>
              <a:gd name="connsiteX4" fmla="*/ 0 w 2790845"/>
              <a:gd name="connsiteY4" fmla="*/ 1577939 h 157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845" h="1577939">
                <a:moveTo>
                  <a:pt x="0" y="0"/>
                </a:moveTo>
                <a:lnTo>
                  <a:pt x="2790845" y="0"/>
                </a:lnTo>
                <a:lnTo>
                  <a:pt x="2790845" y="1043331"/>
                </a:lnTo>
                <a:lnTo>
                  <a:pt x="2256237" y="1577939"/>
                </a:lnTo>
                <a:lnTo>
                  <a:pt x="0" y="1577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715EE1-7593-40E5-8F38-30FF7B5E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1944BC-FE08-4F38-ACF6-08AE0D92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E8037F-AA3D-481E-A606-FE219569E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79CA50-3DA4-4E34-9257-305BAE347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938B86-920F-440F-97A2-4C082D99A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B1810B-9E42-4AEC-92EC-378964CC7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23C59918-7CC4-4C62-A632-CB2E51CE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10" y="-1"/>
            <a:ext cx="2229252" cy="79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55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0DFDD-FCAC-4A8E-817F-9A042B84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63109"/>
            <a:ext cx="5257800" cy="5613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919B6-8ACF-E34D-86BE-57FDE66E7EE1}"/>
              </a:ext>
            </a:extLst>
          </p:cNvPr>
          <p:cNvSpPr txBox="1"/>
          <p:nvPr/>
        </p:nvSpPr>
        <p:spPr>
          <a:xfrm>
            <a:off x="6626" y="0"/>
            <a:ext cx="9137374" cy="1077218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800" b="1" dirty="0" err="1">
                <a:solidFill>
                  <a:schemeClr val="bg1"/>
                </a:solidFill>
              </a:rPr>
              <a:t>Braven</a:t>
            </a:r>
            <a:r>
              <a:rPr lang="en-US" sz="2800" b="1" dirty="0">
                <a:solidFill>
                  <a:schemeClr val="bg1"/>
                </a:solidFill>
              </a:rPr>
              <a:t> Dental Plan Breakdown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E09493B-57AE-C312-162D-63A17206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" y="81409"/>
            <a:ext cx="1905000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671931-6043-4D46-A616-7BCABB819FA4}"/>
              </a:ext>
            </a:extLst>
          </p:cNvPr>
          <p:cNvSpPr txBox="1"/>
          <p:nvPr/>
        </p:nvSpPr>
        <p:spPr>
          <a:xfrm>
            <a:off x="0" y="1"/>
            <a:ext cx="9137374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Braven Medicare Application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5748C7-7D6B-4A11-933B-83DA5FDF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0"/>
            <a:ext cx="2132494" cy="5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A47DDF3-1411-46A0-9197-8C29C049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1DA992F7-30F6-42F7-A5D4-D9732C7265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0A0DC92-6AB3-42F2-9D1B-B6DB27FD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5" y="1181476"/>
            <a:ext cx="4758415" cy="5581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36B8F-96E1-4C91-A113-8D453B439422}"/>
              </a:ext>
            </a:extLst>
          </p:cNvPr>
          <p:cNvSpPr txBox="1"/>
          <p:nvPr/>
        </p:nvSpPr>
        <p:spPr>
          <a:xfrm rot="1911336">
            <a:off x="3422444" y="2561609"/>
            <a:ext cx="21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FF0000"/>
                </a:solidFill>
                <a:latin typeface="Century Gothic" panose="020B0502020202020204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06762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64" y="1325619"/>
            <a:ext cx="7969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Font typeface="Wingdings" pitchFamily="2" charset="2"/>
              <a:buChar char="Ø"/>
            </a:pPr>
            <a:r>
              <a:rPr lang="en-US" sz="2800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 </a:t>
            </a:r>
          </a:p>
          <a:p>
            <a:pPr defTabSz="342900">
              <a:buFont typeface="Wingdings" pitchFamily="2" charset="2"/>
              <a:buChar char="Ø"/>
            </a:pP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342900">
              <a:buFont typeface="Wingdings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Retirees over or attain age 65 after retirement</a:t>
            </a:r>
          </a:p>
          <a:p>
            <a:pPr lvl="1" defTabSz="342900">
              <a:buFont typeface="Wingdings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Qualifies for Pension under the Railroad Retirement Board</a:t>
            </a:r>
          </a:p>
          <a:p>
            <a:pPr lvl="1" defTabSz="342900">
              <a:buFont typeface="Wingdings" pitchFamily="2" charset="2"/>
              <a:buChar char="Ø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enroll in Medicare Part A and Part B</a:t>
            </a:r>
          </a:p>
          <a:p>
            <a:pPr defTabSz="342900">
              <a:buFont typeface="Wingdings" pitchFamily="2" charset="2"/>
              <a:buChar char="Ø"/>
            </a:pPr>
            <a:endParaRPr lang="en-US" sz="1500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342900">
              <a:buFont typeface="Wingdings" pitchFamily="2" charset="2"/>
              <a:buChar char="Ø"/>
            </a:pPr>
            <a:endParaRPr lang="en-US" sz="15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12098"/>
            <a:ext cx="8174133" cy="923330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700" dirty="0">
                <a:solidFill>
                  <a:prstClr val="black"/>
                </a:solidFill>
                <a:latin typeface="Century Gothic" panose="020B0502020202020204"/>
              </a:rPr>
              <a:t>         </a:t>
            </a:r>
          </a:p>
          <a:p>
            <a:pPr algn="ctr" defTabSz="342900"/>
            <a:r>
              <a:rPr lang="en-US" sz="2700" b="1" dirty="0">
                <a:solidFill>
                  <a:prstClr val="black"/>
                </a:solidFill>
                <a:latin typeface="Century Gothic" panose="020B0502020202020204"/>
              </a:rPr>
              <a:t>MEDICARE SUPPLEMENTAL PLAN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" y="112098"/>
            <a:ext cx="1200150" cy="49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1DA992F7-30F6-42F7-A5D4-D9732C726562}" type="slidenum">
              <a:rPr lang="en-US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defTabSz="342900"/>
              <a:t>13</a:t>
            </a:fld>
            <a:endParaRPr lang="en-US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514F2-88C2-4BC5-46E5-3FF32E8F6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264958">
            <a:off x="5055463" y="4799859"/>
            <a:ext cx="2524236" cy="1524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420AA-FB2B-E694-7104-D346E1EF31CD}"/>
              </a:ext>
            </a:extLst>
          </p:cNvPr>
          <p:cNvSpPr txBox="1"/>
          <p:nvPr/>
        </p:nvSpPr>
        <p:spPr>
          <a:xfrm rot="20264958">
            <a:off x="4974486" y="6389279"/>
            <a:ext cx="4571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pictures-of-money/1730762430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03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MEDICARE SUPPLEMENTAL PLAN BREAKDOWN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00200" cy="32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92F7-30F6-42F7-A5D4-D9732C72656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CB1FC5-7B1C-D9D2-9A37-6C1DC75F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23290"/>
              </p:ext>
            </p:extLst>
          </p:nvPr>
        </p:nvGraphicFramePr>
        <p:xfrm>
          <a:off x="152400" y="1214973"/>
          <a:ext cx="8839200" cy="533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90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PLAN COVERS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Deductible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$50.00</a:t>
                      </a:r>
                      <a:r>
                        <a:rPr lang="en-US" sz="1450" b="0" u="none" baseline="0" dirty="0"/>
                        <a:t> per individual calendar year</a:t>
                      </a:r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8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Major</a:t>
                      </a:r>
                      <a:r>
                        <a:rPr lang="en-US" sz="1450" b="0" u="none" baseline="0" dirty="0"/>
                        <a:t> Medical (Doctors charges, labs, x-rays, etc.)</a:t>
                      </a:r>
                      <a:endParaRPr lang="en-US" sz="145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Plan pays after Medicare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Inpatient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Medicare Hospital Deductible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2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Radiation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Plan pays charges after Medicare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48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Physical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0" u="none" dirty="0"/>
                        <a:t>Plan pays charges after Medicare payment</a:t>
                      </a:r>
                    </a:p>
                    <a:p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48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Durable medical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0" u="none" dirty="0"/>
                        <a:t>Plan pays charges after Medicare payment</a:t>
                      </a:r>
                    </a:p>
                    <a:p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48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Emergency</a:t>
                      </a:r>
                      <a:r>
                        <a:rPr lang="en-US" sz="1450" b="0" u="none" baseline="0" dirty="0"/>
                        <a:t> Room-Medical Emergency</a:t>
                      </a:r>
                      <a:endParaRPr lang="en-US" sz="145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0" u="none" dirty="0"/>
                        <a:t>Plan pays charges after Medicare payment</a:t>
                      </a:r>
                    </a:p>
                    <a:p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18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50" b="0" u="none" dirty="0"/>
                        <a:t>Maximum Lifetime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50" b="0" u="none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1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C20-5EAE-4D81-B9E4-924FF552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51" y="259669"/>
            <a:ext cx="5391150" cy="19599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  <a:t>SUPPLEMENTAL INSURANCE </a:t>
            </a:r>
            <a:b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</a:br>
            <a: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  <a:t>PRESCRIPTION DRUG PLAN</a:t>
            </a:r>
            <a:b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</a:br>
            <a: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  <a:t>OVER AGE 65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</a:rPr>
              <a:t>   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highlight>
                  <a:srgbClr val="B43C96"/>
                </a:highlight>
              </a:rPr>
              <a:t> </a:t>
            </a:r>
            <a:endParaRPr lang="en-US" dirty="0">
              <a:highlight>
                <a:srgbClr val="B43C96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A7A5B-8936-49DF-A088-A07101B4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348554"/>
            <a:ext cx="4801850" cy="2343150"/>
          </a:xfrm>
        </p:spPr>
        <p:txBody>
          <a:bodyPr>
            <a:normAutofit/>
          </a:bodyPr>
          <a:lstStyle/>
          <a:p>
            <a:pPr marL="214313" indent="-214313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en-US" sz="1500" b="1" dirty="0">
                <a:solidFill>
                  <a:prstClr val="white">
                    <a:lumMod val="95000"/>
                  </a:prstClr>
                </a:solidFill>
              </a:rPr>
              <a:t>PAY FULL COST OF MEDICATION AT RETAIL PHARMACY</a:t>
            </a:r>
          </a:p>
          <a:p>
            <a:pPr marL="214313" indent="-214313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en-US" sz="1500" b="1" dirty="0">
                <a:solidFill>
                  <a:prstClr val="white">
                    <a:lumMod val="95000"/>
                  </a:prstClr>
                </a:solidFill>
              </a:rPr>
              <a:t>RECEIVE 80% REIMBURSEMENT FROM HORIZON</a:t>
            </a:r>
          </a:p>
          <a:p>
            <a:pPr marL="214313" indent="-214313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en-US" sz="1500" b="1" dirty="0">
                <a:solidFill>
                  <a:prstClr val="white">
                    <a:lumMod val="95000"/>
                  </a:prstClr>
                </a:solidFill>
              </a:rPr>
              <a:t>SUBMIT THE HORIZON CLAIM FORM TO THE ADDRESS LOCATED ON TOP OF THE CLAIM FORM</a:t>
            </a:r>
          </a:p>
          <a:p>
            <a:pPr marL="214313" indent="-214313">
              <a:buClr>
                <a:prstClr val="white"/>
              </a:buClr>
              <a:buFont typeface="Wingdings 3" panose="05040102010807070707" pitchFamily="18" charset="2"/>
              <a:buChar char=""/>
            </a:pPr>
            <a:r>
              <a:rPr lang="en-US" sz="1500" b="1" dirty="0">
                <a:solidFill>
                  <a:prstClr val="white">
                    <a:lumMod val="95000"/>
                  </a:prstClr>
                </a:solidFill>
              </a:rPr>
              <a:t>RECEIVE REIMBURSEMENT CHECK IN THE MAIL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ABDDD-4E14-41C6-BD9A-CFDCA95D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85" y="40338"/>
            <a:ext cx="2687115" cy="72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3C580-5955-4D86-AD44-FC45915A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8590">
            <a:off x="5788003" y="-106082"/>
            <a:ext cx="3287723" cy="2322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50521-AA57-4BED-9811-9FB2BF41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0111">
            <a:off x="2335251" y="4407939"/>
            <a:ext cx="3080360" cy="17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76D915-0DE6-4A69-AB12-584EB0EE88A1}"/>
              </a:ext>
            </a:extLst>
          </p:cNvPr>
          <p:cNvSpPr txBox="1"/>
          <p:nvPr/>
        </p:nvSpPr>
        <p:spPr>
          <a:xfrm>
            <a:off x="-1" y="1"/>
            <a:ext cx="9144001" cy="1077218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Supplemental Enrollment Form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AB9BC0-6096-493A-8B87-4B464E8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19E3F-3BE2-40B4-BB9C-BCF9F9FA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077219"/>
            <a:ext cx="4419600" cy="5949911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39CCB746-6722-BAFE-8AFB-5C467746909E}"/>
              </a:ext>
            </a:extLst>
          </p:cNvPr>
          <p:cNvSpPr/>
          <p:nvPr/>
        </p:nvSpPr>
        <p:spPr>
          <a:xfrm>
            <a:off x="1490937" y="1957160"/>
            <a:ext cx="908510" cy="4154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F5AAC743-D5C2-0297-CD61-11C23B4E0803}"/>
              </a:ext>
            </a:extLst>
          </p:cNvPr>
          <p:cNvSpPr/>
          <p:nvPr/>
        </p:nvSpPr>
        <p:spPr>
          <a:xfrm>
            <a:off x="6419002" y="2353258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E468491B-CD21-D66B-AE18-607C3633431B}"/>
              </a:ext>
            </a:extLst>
          </p:cNvPr>
          <p:cNvSpPr/>
          <p:nvPr/>
        </p:nvSpPr>
        <p:spPr>
          <a:xfrm>
            <a:off x="6441845" y="5429329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4FD3C8F0-F429-881E-4C55-333C32C26F51}"/>
              </a:ext>
            </a:extLst>
          </p:cNvPr>
          <p:cNvSpPr/>
          <p:nvPr/>
        </p:nvSpPr>
        <p:spPr>
          <a:xfrm>
            <a:off x="1502259" y="4404423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B8E2A-384C-21C3-CA11-B67DF0B20174}"/>
              </a:ext>
            </a:extLst>
          </p:cNvPr>
          <p:cNvSpPr txBox="1"/>
          <p:nvPr/>
        </p:nvSpPr>
        <p:spPr>
          <a:xfrm>
            <a:off x="7363121" y="5429329"/>
            <a:ext cx="1793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 and 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9B765-980D-C869-B80B-4BC2377218EF}"/>
              </a:ext>
            </a:extLst>
          </p:cNvPr>
          <p:cNvSpPr txBox="1"/>
          <p:nvPr/>
        </p:nvSpPr>
        <p:spPr>
          <a:xfrm>
            <a:off x="-1" y="4353848"/>
            <a:ext cx="17279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add a dependent, fill out this portion and provide all supporting documentation.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55894-A910-9B84-520C-77A070406334}"/>
              </a:ext>
            </a:extLst>
          </p:cNvPr>
          <p:cNvSpPr txBox="1"/>
          <p:nvPr/>
        </p:nvSpPr>
        <p:spPr>
          <a:xfrm>
            <a:off x="459616" y="3091188"/>
            <a:ext cx="1582527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Employee personal information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4B3FF3F5-811B-1867-BD3C-051BB6230E42}"/>
              </a:ext>
            </a:extLst>
          </p:cNvPr>
          <p:cNvSpPr/>
          <p:nvPr/>
        </p:nvSpPr>
        <p:spPr>
          <a:xfrm>
            <a:off x="6424364" y="3129346"/>
            <a:ext cx="908510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E5FE0-BEFD-4671-D3CB-E7DED0F18251}"/>
              </a:ext>
            </a:extLst>
          </p:cNvPr>
          <p:cNvSpPr txBox="1"/>
          <p:nvPr/>
        </p:nvSpPr>
        <p:spPr>
          <a:xfrm>
            <a:off x="7332874" y="3129346"/>
            <a:ext cx="181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Spouse personal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798D4-B285-54F3-3100-023343FBD6B3}"/>
              </a:ext>
            </a:extLst>
          </p:cNvPr>
          <p:cNvSpPr txBox="1"/>
          <p:nvPr/>
        </p:nvSpPr>
        <p:spPr>
          <a:xfrm>
            <a:off x="7272917" y="2088655"/>
            <a:ext cx="179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 the box that applies to you/dependent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353FE-614E-AB98-1BBB-59D2D26BA187}"/>
              </a:ext>
            </a:extLst>
          </p:cNvPr>
          <p:cNvSpPr txBox="1"/>
          <p:nvPr/>
        </p:nvSpPr>
        <p:spPr>
          <a:xfrm>
            <a:off x="201823" y="1919378"/>
            <a:ext cx="158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Reason for application </a:t>
            </a:r>
          </a:p>
        </p:txBody>
      </p:sp>
      <p:sp>
        <p:nvSpPr>
          <p:cNvPr id="32" name="Arrow: Left-Up 31">
            <a:extLst>
              <a:ext uri="{FF2B5EF4-FFF2-40B4-BE49-F238E27FC236}">
                <a16:creationId xmlns:a16="http://schemas.microsoft.com/office/drawing/2014/main" id="{C3E31C5A-6F87-7564-7DE3-EB6AC65076E4}"/>
              </a:ext>
            </a:extLst>
          </p:cNvPr>
          <p:cNvSpPr/>
          <p:nvPr/>
        </p:nvSpPr>
        <p:spPr>
          <a:xfrm rot="8094605">
            <a:off x="1818604" y="309484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A36DA-D23B-3443-534C-DDE8C107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9641" y="61880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ADF30-B79E-47EB-AEEB-16BEFE13F7F4}"/>
              </a:ext>
            </a:extLst>
          </p:cNvPr>
          <p:cNvSpPr txBox="1"/>
          <p:nvPr/>
        </p:nvSpPr>
        <p:spPr>
          <a:xfrm rot="1911336">
            <a:off x="3277103" y="2727331"/>
            <a:ext cx="211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FF0000"/>
                </a:solidFill>
                <a:latin typeface="Century Gothic" panose="020B0502020202020204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65249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 algn="ctr"/>
            <a:r>
              <a:rPr lang="en-US" sz="3600" b="1" u="sng" dirty="0"/>
              <a:t>Hartford Life Insurance Company  </a:t>
            </a:r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pPr>
              <a:buFont typeface="Wingdings" pitchFamily="2" charset="2"/>
              <a:buChar char="Ø"/>
            </a:pPr>
            <a:endParaRPr lang="en-US" sz="1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LIFE INSURANCE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92F7-30F6-42F7-A5D4-D9732C72656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96235"/>
              </p:ext>
            </p:extLst>
          </p:nvPr>
        </p:nvGraphicFramePr>
        <p:xfrm>
          <a:off x="152400" y="2590799"/>
          <a:ext cx="8839200" cy="294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500" u="none" dirty="0"/>
                        <a:t>Conversion Available – Call (877) 320-0484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5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="0" u="none" dirty="0"/>
                        <a:t>May convert</a:t>
                      </a:r>
                      <a:r>
                        <a:rPr lang="en-US" sz="1450" b="0" u="none" baseline="0" dirty="0"/>
                        <a:t> active Hartford Life Insurance policy within 90 days after retirement date: ($5,000.00, $8,000.00, $25,000.00 or $50,000.00)</a:t>
                      </a:r>
                      <a:endParaRPr lang="en-US" sz="1450" b="0" u="none" dirty="0"/>
                    </a:p>
                    <a:p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5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500" b="0" u="none" dirty="0"/>
                        <a:t>Basic</a:t>
                      </a:r>
                      <a:r>
                        <a:rPr lang="en-US" sz="1500" b="0" u="none" baseline="0" dirty="0"/>
                        <a:t> Life Insurance</a:t>
                      </a:r>
                    </a:p>
                    <a:p>
                      <a:r>
                        <a:rPr lang="en-US" sz="1500" b="0" u="none" baseline="0" dirty="0"/>
                        <a:t>Reduction from $10,000.00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sz="1500" b="0" u="none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500" u="none" dirty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5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$2,000.00 Free </a:t>
                      </a:r>
                    </a:p>
                    <a:p>
                      <a:endParaRPr lang="en-US" sz="145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0" y="7086600"/>
            <a:ext cx="457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pPr>
              <a:buFont typeface="Wingdings" pitchFamily="2" charset="2"/>
              <a:buChar char="Ø"/>
            </a:pPr>
            <a:endParaRPr lang="en-US" sz="1900" u="sng" dirty="0"/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074BA-15C1-419A-8D7C-FAF18ECB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6415">
            <a:off x="458065" y="5569961"/>
            <a:ext cx="2206310" cy="1112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E697D-3210-45D8-972E-64C754F1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74064">
            <a:off x="6482550" y="487440"/>
            <a:ext cx="2508902" cy="1164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 lvl="2">
              <a:buFont typeface="Wingdings" pitchFamily="2" charset="2"/>
              <a:buChar char="Ø"/>
            </a:pPr>
            <a:endParaRPr lang="en-US" sz="1450" dirty="0"/>
          </a:p>
          <a:p>
            <a:pPr>
              <a:buFont typeface="Wingdings" pitchFamily="2" charset="2"/>
              <a:buChar char="Ø"/>
            </a:pPr>
            <a:endParaRPr lang="en-US" sz="800" dirty="0"/>
          </a:p>
          <a:p>
            <a:endParaRPr lang="en-US" sz="1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427"/>
            <a:ext cx="9144000" cy="1384995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Congrats on your Retirement!!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Phone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7AE77-B3FB-7F3B-B0A9-6A84555ADDAE}"/>
              </a:ext>
            </a:extLst>
          </p:cNvPr>
          <p:cNvSpPr txBox="1"/>
          <p:nvPr/>
        </p:nvSpPr>
        <p:spPr>
          <a:xfrm>
            <a:off x="2248293" y="3878286"/>
            <a:ext cx="4609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4D37F20-80FC-661E-8340-9418AE672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30919"/>
              </p:ext>
            </p:extLst>
          </p:nvPr>
        </p:nvGraphicFramePr>
        <p:xfrm>
          <a:off x="184288" y="1536701"/>
          <a:ext cx="8578711" cy="471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578">
                  <a:extLst>
                    <a:ext uri="{9D8B030D-6E8A-4147-A177-3AD203B41FA5}">
                      <a16:colId xmlns:a16="http://schemas.microsoft.com/office/drawing/2014/main" val="857954560"/>
                    </a:ext>
                  </a:extLst>
                </a:gridCol>
                <a:gridCol w="2332808">
                  <a:extLst>
                    <a:ext uri="{9D8B030D-6E8A-4147-A177-3AD203B41FA5}">
                      <a16:colId xmlns:a16="http://schemas.microsoft.com/office/drawing/2014/main" val="3528811382"/>
                    </a:ext>
                  </a:extLst>
                </a:gridCol>
                <a:gridCol w="3085325">
                  <a:extLst>
                    <a:ext uri="{9D8B030D-6E8A-4147-A177-3AD203B41FA5}">
                      <a16:colId xmlns:a16="http://schemas.microsoft.com/office/drawing/2014/main" val="2374268668"/>
                    </a:ext>
                  </a:extLst>
                </a:gridCol>
              </a:tblGrid>
              <a:tr h="933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&amp; Website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7333"/>
                  </a:ext>
                </a:extLst>
              </a:tr>
              <a:tr h="1642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Shonta Thomas </a:t>
                      </a:r>
                    </a:p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Manager Rail Retiree Benefits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 973-378-6035</a:t>
                      </a:r>
                    </a:p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F: 201-992-9307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SRThomas@njtransit.com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4442"/>
                  </a:ext>
                </a:extLst>
              </a:tr>
              <a:tr h="1263594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BCBSNJ Member Services </a:t>
                      </a:r>
                    </a:p>
                    <a:p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877-241-8414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www.horizonblue.com/njtransit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45093"/>
                  </a:ext>
                </a:extLst>
              </a:tr>
              <a:tr h="8719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Hartford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877 320-0484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www.thehartford.com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158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7188F-9C9E-A7FB-8E2F-8C07FF3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289" y="617943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9D3FEC5-AE89-4A4A-B88C-DC7B3BB2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" y="13909"/>
            <a:ext cx="1470667" cy="14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711" y="1624337"/>
            <a:ext cx="9144000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 Transit Rail Operations Agreement Health Care Plan for employees aged 65 and over: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Following 30 years of credited railroad service and or over age 65.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BA6 form is required to prove an accumulation of 30 years of service with NJ Transit and other Railroad entities from the RRB. 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spouse/partner is over 65 at the time of retirement, he/she may enroll in NJ Transit’s Supplemental Plans.</a:t>
            </a:r>
          </a:p>
          <a:p>
            <a:pPr lvl="1"/>
            <a:endParaRPr lang="en-US" sz="145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ELIGIBILITY REQUIREMENTS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76400" cy="5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Image result for retired Biracial Couples">
            <a:extLst>
              <a:ext uri="{FF2B5EF4-FFF2-40B4-BE49-F238E27FC236}">
                <a16:creationId xmlns:a16="http://schemas.microsoft.com/office/drawing/2014/main" id="{A7160421-A8F2-428A-90D9-00E95FEF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27718"/>
            <a:ext cx="1981200" cy="131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36755-7C4D-FFB9-BEDB-D154A5A6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165700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F7C6-594E-8002-F500-B42F4505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6554867" cy="1524000"/>
          </a:xfrm>
        </p:spPr>
        <p:txBody>
          <a:bodyPr/>
          <a:lstStyle/>
          <a:p>
            <a:r>
              <a:rPr lang="en-US" dirty="0"/>
              <a:t>Enrolling Legal Spouse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3CB0-4B7A-44D4-E79A-98E3466B81F8}"/>
              </a:ext>
            </a:extLst>
          </p:cNvPr>
          <p:cNvSpPr txBox="1"/>
          <p:nvPr/>
        </p:nvSpPr>
        <p:spPr>
          <a:xfrm>
            <a:off x="-152400" y="368871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Documentation required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Marriage Certificate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Birth Certificate for spouse and child(ren)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Security Cards for spouse and child(ren)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First Page of Federal Tax Form 1040 with financial information redacted/masked to add a spouse/partner*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428E7-882A-9B57-3326-7D3F8BB38EAE}"/>
              </a:ext>
            </a:extLst>
          </p:cNvPr>
          <p:cNvSpPr txBox="1"/>
          <p:nvPr/>
        </p:nvSpPr>
        <p:spPr>
          <a:xfrm>
            <a:off x="30637" y="66407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SPOUSE ELIGIBILITY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A634-700C-38DD-BE87-EE1DB2343B02}"/>
              </a:ext>
            </a:extLst>
          </p:cNvPr>
          <p:cNvSpPr txBox="1"/>
          <p:nvPr/>
        </p:nvSpPr>
        <p:spPr>
          <a:xfrm>
            <a:off x="261405" y="1307068"/>
            <a:ext cx="84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Notes: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Retirees can add their legal spouse and child/children providing the supporting documents.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 and spouse must be married one year prior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retirement date. </a:t>
            </a:r>
          </a:p>
        </p:txBody>
      </p:sp>
      <p:pic>
        <p:nvPicPr>
          <p:cNvPr id="7" name="Picture 6" descr="A person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32524EE5-7FE4-7112-C654-DDDBC848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600" y="3429000"/>
            <a:ext cx="1752600" cy="11690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09F5-96B4-3DA9-B13A-0D5F2E4C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346" y="618807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7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569" y="9432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COVERAGE TERMINATION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4" y="210657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92F7-30F6-42F7-A5D4-D9732C72656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03872"/>
              </p:ext>
            </p:extLst>
          </p:nvPr>
        </p:nvGraphicFramePr>
        <p:xfrm>
          <a:off x="190500" y="1281126"/>
          <a:ext cx="8648700" cy="5355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544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EFFECTIVE</a:t>
                      </a:r>
                      <a:r>
                        <a:rPr lang="en-US" u="sng" baseline="0" dirty="0"/>
                        <a:t> DATE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7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7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 Drug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57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57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Retiree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the month following the month in which retirement occurs.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05129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Rail Union employees eligible are entitled to participate in the following Supplemental plans on the first of the month you become eligible for Medicare: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Supplemental Plans: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Horizon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Braven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Medicare Plan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Horizon Medicare Supplemental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spouse/partner may also participate in these plans on the first of the month he/she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becomes eligible for Medicare.</a:t>
            </a:r>
          </a:p>
          <a:p>
            <a:pPr lvl="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Life Insurance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Hartford Insurance Plan		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retiree only </a:t>
            </a:r>
          </a:p>
          <a:p>
            <a:pPr lvl="3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in Medicare Parts A and B is required for retirees and/or their dependents on disability who are eligible for Railroad retirement.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RAIL UNION RETIREMENT BENEFITS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1600200" cy="39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2EF1AE-B4C9-4598-9E4B-F247C976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91813">
            <a:off x="6910282" y="4492712"/>
            <a:ext cx="1595059" cy="11461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480B4-4B33-9310-6AD3-1822510B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2878" y="6179434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A4B57-6990-4D46-AC33-17C8ED0AE9CE}"/>
              </a:ext>
            </a:extLst>
          </p:cNvPr>
          <p:cNvSpPr txBox="1"/>
          <p:nvPr/>
        </p:nvSpPr>
        <p:spPr>
          <a:xfrm>
            <a:off x="2" y="0"/>
            <a:ext cx="9143998" cy="1477328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        Retirement Medical Plan Rates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Effective January 1, 2024  – RATES ARE SUBJECT TO CHANGE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46BD4-7152-44CD-93B5-F5BC90AA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524001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7D862-7F0F-3619-E029-306E9E4D3B88}"/>
              </a:ext>
            </a:extLst>
          </p:cNvPr>
          <p:cNvSpPr txBox="1"/>
          <p:nvPr/>
        </p:nvSpPr>
        <p:spPr>
          <a:xfrm>
            <a:off x="33211" y="2092811"/>
            <a:ext cx="84789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dirty="0"/>
              <a:t>   </a:t>
            </a:r>
            <a:r>
              <a:rPr lang="en-US" sz="2800" b="1" dirty="0"/>
              <a:t>Horizon </a:t>
            </a:r>
            <a:r>
              <a:rPr lang="en-US" sz="2800" b="1" dirty="0" err="1"/>
              <a:t>Braven</a:t>
            </a:r>
            <a:r>
              <a:rPr lang="en-US" sz="2800" b="1" dirty="0"/>
              <a:t> Medicare Plan</a:t>
            </a:r>
            <a:endParaRPr lang="en-US" sz="2800" b="1" dirty="0"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Horizon Medicare Supplemental Plan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B0D27-AC30-CAD7-FE4F-70C2CE7C15C2}"/>
              </a:ext>
            </a:extLst>
          </p:cNvPr>
          <p:cNvSpPr txBox="1"/>
          <p:nvPr/>
        </p:nvSpPr>
        <p:spPr>
          <a:xfrm>
            <a:off x="990600" y="1448954"/>
            <a:ext cx="659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MONTHLY RAIL UNION OVER 65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CE9D9-4556-D591-B75B-B348DAE8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2879" y="6159795"/>
            <a:ext cx="856907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D514BA3-EB37-DC3D-2900-74B581DFF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57271">
            <a:off x="6997443" y="2859226"/>
            <a:ext cx="1911440" cy="955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4A4DF8-B990-1E2B-B6DB-9629A053C6A3}"/>
              </a:ext>
            </a:extLst>
          </p:cNvPr>
          <p:cNvSpPr txBox="1"/>
          <p:nvPr/>
        </p:nvSpPr>
        <p:spPr>
          <a:xfrm>
            <a:off x="2528516" y="2611194"/>
            <a:ext cx="35240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RETIREE SINGLE 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$257.43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RETIREE &amp; SPOUSE/PARTNER 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$514.86</a:t>
            </a: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7101E-60BA-F274-620D-7DB39A762C39}"/>
              </a:ext>
            </a:extLst>
          </p:cNvPr>
          <p:cNvSpPr txBox="1"/>
          <p:nvPr/>
        </p:nvSpPr>
        <p:spPr>
          <a:xfrm>
            <a:off x="1376532" y="4388563"/>
            <a:ext cx="5849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i="0" u="none" strike="noStrike" kern="1200" dirty="0">
                <a:effectLst/>
                <a:latin typeface="Century Gothic" panose="020B0502020202020204" pitchFamily="34" charset="0"/>
              </a:rPr>
              <a:t>RETIREE SINGLE </a:t>
            </a:r>
            <a:endParaRPr lang="en-US" b="1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$448.46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RETIREE &amp; SPOUSE/PARTNER 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effectLst/>
                <a:latin typeface="Century Gothic" panose="020B0502020202020204" pitchFamily="34" charset="0"/>
              </a:rPr>
              <a:t>$</a:t>
            </a:r>
            <a:r>
              <a:rPr lang="en-US" b="1" dirty="0">
                <a:latin typeface="Century Gothic" panose="020B0502020202020204" pitchFamily="34" charset="0"/>
              </a:rPr>
              <a:t>1,018.18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DEFC8-48B5-BA41-6E22-B50CE84E3759}"/>
              </a:ext>
            </a:extLst>
          </p:cNvPr>
          <p:cNvSpPr txBox="1"/>
          <p:nvPr/>
        </p:nvSpPr>
        <p:spPr>
          <a:xfrm>
            <a:off x="85785" y="5719278"/>
            <a:ext cx="8393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in Medicare Parts A and B is required for retirees and/or their dependents on disability who are eligible for Railroad retirement to be eligible for plans.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AA9CC2-22DF-497C-83EE-843962837CC9}"/>
              </a:ext>
            </a:extLst>
          </p:cNvPr>
          <p:cNvSpPr txBox="1"/>
          <p:nvPr/>
        </p:nvSpPr>
        <p:spPr>
          <a:xfrm>
            <a:off x="26504" y="9433"/>
            <a:ext cx="9117496" cy="1569660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Horizon </a:t>
            </a:r>
            <a:r>
              <a:rPr lang="en-US" sz="3200" b="1" dirty="0" err="1">
                <a:solidFill>
                  <a:schemeClr val="bg1"/>
                </a:solidFill>
              </a:rPr>
              <a:t>Braven</a:t>
            </a:r>
            <a:r>
              <a:rPr lang="en-US" sz="3200" b="1" dirty="0">
                <a:solidFill>
                  <a:schemeClr val="bg1"/>
                </a:solidFill>
              </a:rPr>
              <a:t> Medicare Plan Summary 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RETIREES 65+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4E47FED-F488-40A5-AA47-BBB7826B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" y="9432"/>
            <a:ext cx="2101709" cy="52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E412659-2756-45D4-AE91-70BE4E27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1DA992F7-30F6-42F7-A5D4-D9732C7265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E27223B1-AC84-4DA6-A443-FBF64F32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61" y="1533433"/>
            <a:ext cx="5843477" cy="53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A97513-E6E0-448E-99B8-C9E9B22CAEDF}"/>
              </a:ext>
            </a:extLst>
          </p:cNvPr>
          <p:cNvSpPr txBox="1"/>
          <p:nvPr/>
        </p:nvSpPr>
        <p:spPr>
          <a:xfrm>
            <a:off x="0" y="-5963"/>
            <a:ext cx="9144000" cy="1200329"/>
          </a:xfrm>
          <a:prstGeom prst="rect">
            <a:avLst/>
          </a:prstGeom>
          <a:solidFill>
            <a:srgbClr val="B43C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Braven</a:t>
            </a:r>
            <a:r>
              <a:rPr lang="en-US" sz="3600" b="1" dirty="0">
                <a:solidFill>
                  <a:schemeClr val="bg1"/>
                </a:solidFill>
              </a:rPr>
              <a:t> Summary Cont.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9B1588-D1BA-49BE-9C3E-C4150D79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3889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0DC7C25-0635-4310-B7E4-1F4BFAD8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</p:spPr>
        <p:txBody>
          <a:bodyPr/>
          <a:lstStyle/>
          <a:p>
            <a:fld id="{1DA992F7-30F6-42F7-A5D4-D9732C7265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7C3DD-D319-4372-931A-2B1F73B91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297107"/>
            <a:ext cx="4427963" cy="55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2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83F6-81B9-465B-839D-9FA3566CED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57300" y="1257300"/>
            <a:ext cx="3382472" cy="2857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highlight>
                  <a:srgbClr val="B43C96"/>
                </a:highlight>
              </a:rPr>
              <a:t>PREFERRED RETAIL PHARMACIES</a:t>
            </a:r>
          </a:p>
          <a:p>
            <a:r>
              <a:rPr lang="en-US" dirty="0"/>
              <a:t>CVS, WAKEFERN (SHOPRITE)</a:t>
            </a:r>
          </a:p>
          <a:p>
            <a:r>
              <a:rPr lang="en-US" dirty="0"/>
              <a:t>ELEVATE, HEALTHMART ATLAS, EPIC</a:t>
            </a:r>
          </a:p>
          <a:p>
            <a:r>
              <a:rPr lang="en-US" dirty="0"/>
              <a:t>WALMART, SAM’S CLUB</a:t>
            </a:r>
          </a:p>
          <a:p>
            <a:r>
              <a:rPr lang="en-US" dirty="0"/>
              <a:t>HACKENSACK MERIDIAN</a:t>
            </a:r>
          </a:p>
          <a:p>
            <a:r>
              <a:rPr lang="en-US" dirty="0"/>
              <a:t>RWJ BARNABAS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A0116-92A6-4DBF-AF1D-FEC416828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9771" y="1257300"/>
            <a:ext cx="2961179" cy="2743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002060"/>
                </a:solidFill>
                <a:highlight>
                  <a:srgbClr val="B43C96"/>
                </a:highlight>
              </a:rPr>
              <a:t>MAIL ORDER PHARMACY</a:t>
            </a:r>
          </a:p>
          <a:p>
            <a:r>
              <a:rPr lang="en-US" dirty="0"/>
              <a:t>ALLANCE Rx WALGREENS PRIME</a:t>
            </a:r>
          </a:p>
          <a:p>
            <a:pPr marL="0" indent="0">
              <a:buNone/>
            </a:pPr>
            <a:r>
              <a:rPr lang="en-US" dirty="0"/>
              <a:t>	24 hours a day (7 days/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WEB SITE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/>
              <a:t>	</a:t>
            </a:r>
            <a:r>
              <a:rPr lang="en-US" dirty="0">
                <a:hlinkClick r:id="rId2"/>
              </a:rPr>
              <a:t>www.alliancerxwp.com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TELEPHONE NUMBER </a:t>
            </a:r>
          </a:p>
          <a:p>
            <a:pPr marL="0" indent="0">
              <a:buNone/>
            </a:pPr>
            <a:r>
              <a:rPr lang="en-US" dirty="0"/>
              <a:t>	(800) 391-1916 </a:t>
            </a:r>
          </a:p>
          <a:p>
            <a:pPr marL="0" indent="0">
              <a:buNone/>
            </a:pPr>
            <a:r>
              <a:rPr lang="en-US" dirty="0"/>
              <a:t>	(TTY users:711)	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2B2431A-77C5-4EAE-BC32-094CAA81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CF4C2-EF17-4CD7-91ED-59F823D78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29915" y="4394885"/>
            <a:ext cx="1447800" cy="21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81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890</Words>
  <Application>Microsoft Office PowerPoint</Application>
  <PresentationFormat>On-screen Show (4:3)</PresentationFormat>
  <Paragraphs>279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Enrolling Legal Spouse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BRAVEN</vt:lpstr>
      <vt:lpstr>PowerPoint Presentation</vt:lpstr>
      <vt:lpstr>PowerPoint Presentation</vt:lpstr>
      <vt:lpstr>PowerPoint Presentation</vt:lpstr>
      <vt:lpstr>PowerPoint Presentation</vt:lpstr>
      <vt:lpstr>SUPPLEMENTAL INSURANCE  PRESCRIPTION DRUG PLAN OVER AGE 65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Littlejohn, Yvette E.   (CFINYEL)</dc:creator>
  <cp:lastModifiedBy>Thomas, Shonta R.   (CFINSRT)</cp:lastModifiedBy>
  <cp:revision>21</cp:revision>
  <dcterms:created xsi:type="dcterms:W3CDTF">2022-11-09T00:14:13Z</dcterms:created>
  <dcterms:modified xsi:type="dcterms:W3CDTF">2024-02-26T15:58:01Z</dcterms:modified>
</cp:coreProperties>
</file>